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heme/theme4.xml" ContentType="application/vnd.openxmlformats-officedocument.theme+xml"/>
  <Override PartName="/ppt/authors.xml" ContentType="application/vnd.ms-powerpoi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tags/tag2.xml" ContentType="application/vnd.openxmlformats-officedocument.presentationml.tag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 id="2147483688" r:id="rId2"/>
    <p:sldMasterId id="2147483690" r:id="rId3"/>
  </p:sldMasterIdLst>
  <p:notesMasterIdLst>
    <p:notesMasterId r:id="rId16"/>
  </p:notesMasterIdLst>
  <p:sldIdLst>
    <p:sldId id="2147375974" r:id="rId4"/>
    <p:sldId id="2147375972" r:id="rId5"/>
    <p:sldId id="2147376048" r:id="rId6"/>
    <p:sldId id="2147376005" r:id="rId7"/>
    <p:sldId id="2147376000" r:id="rId8"/>
    <p:sldId id="2147376001" r:id="rId9"/>
    <p:sldId id="2147376045" r:id="rId10"/>
    <p:sldId id="2147376054" r:id="rId11"/>
    <p:sldId id="2147376055" r:id="rId12"/>
    <p:sldId id="2147376053" r:id="rId13"/>
    <p:sldId id="2147376008" r:id="rId14"/>
    <p:sldId id="2147376004" r:id="rId15"/>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計画作成にあたる留意事項" id="{5A9D53E3-28DA-4E99-A6E3-77BC7E109AC3}">
          <p14:sldIdLst>
            <p14:sldId id="2147375974"/>
          </p14:sldIdLst>
        </p14:section>
        <p14:section name="様式2別紙_物流DX推進実証計画" id="{0382665E-224C-4689-B65D-A44192D7601B}">
          <p14:sldIdLst>
            <p14:sldId id="2147375972"/>
            <p14:sldId id="2147376048"/>
            <p14:sldId id="2147376005"/>
            <p14:sldId id="2147376000"/>
            <p14:sldId id="2147376001"/>
          </p14:sldIdLst>
        </p14:section>
        <p14:section name="記入例" id="{EFA34D5C-A88F-4942-8D01-6EC0472A8740}">
          <p14:sldIdLst>
            <p14:sldId id="2147376045"/>
            <p14:sldId id="2147376054"/>
            <p14:sldId id="2147376055"/>
            <p14:sldId id="2147376053"/>
            <p14:sldId id="2147376008"/>
            <p14:sldId id="2147376004"/>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00"/>
    <a:srgbClr val="FFFACC"/>
    <a:srgbClr val="D6D6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136A54-6F4C-4DA6-AAA0-7B6932A36135}" v="1" dt="2026-04-30T01:42:27.42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64" autoAdjust="0"/>
    <p:restoredTop sz="96652" autoAdjust="0"/>
  </p:normalViewPr>
  <p:slideViewPr>
    <p:cSldViewPr snapToGrid="0">
      <p:cViewPr varScale="1">
        <p:scale>
          <a:sx n="103" d="100"/>
          <a:sy n="103" d="100"/>
        </p:scale>
        <p:origin x="218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21" Type="http://schemas.microsoft.com/office/2015/10/relationships/revisionInfo" Target="revisionInfo.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5"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customXml" Target="../customXml/item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customXml" Target="../customXml/item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5F975B02-0320-41FD-9F0A-093E19087DD2}" type="datetimeFigureOut">
              <a:rPr kumimoji="1" lang="ja-JP" altLang="en-US" smtClean="0"/>
              <a:t>2026/5/1</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11C8388F-B6A1-4D00-8188-8EF894430160}" type="slidenum">
              <a:rPr kumimoji="1" lang="ja-JP" altLang="en-US" smtClean="0"/>
              <a:t>‹#›</a:t>
            </a:fld>
            <a:endParaRPr kumimoji="1" lang="ja-JP" altLang="en-US"/>
          </a:p>
        </p:txBody>
      </p:sp>
    </p:spTree>
    <p:extLst>
      <p:ext uri="{BB962C8B-B14F-4D97-AF65-F5344CB8AC3E}">
        <p14:creationId xmlns:p14="http://schemas.microsoft.com/office/powerpoint/2010/main" val="22381414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a:t>
            </a:fld>
            <a:endParaRPr kumimoji="1" lang="ja-JP" altLang="en-US"/>
          </a:p>
        </p:txBody>
      </p:sp>
    </p:spTree>
    <p:extLst>
      <p:ext uri="{BB962C8B-B14F-4D97-AF65-F5344CB8AC3E}">
        <p14:creationId xmlns:p14="http://schemas.microsoft.com/office/powerpoint/2010/main" val="16518246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8E5184A-5F3D-41FA-88B1-EE12723C0EBC}"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652034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1C8388F-B6A1-4D00-8188-8EF894430160}" type="slidenum">
              <a:rPr kumimoji="1" lang="ja-JP" altLang="en-US" smtClean="0"/>
              <a:t>10</a:t>
            </a:fld>
            <a:endParaRPr kumimoji="1" lang="ja-JP" altLang="en-US"/>
          </a:p>
        </p:txBody>
      </p:sp>
    </p:spTree>
    <p:extLst>
      <p:ext uri="{BB962C8B-B14F-4D97-AF65-F5344CB8AC3E}">
        <p14:creationId xmlns:p14="http://schemas.microsoft.com/office/powerpoint/2010/main" val="2974095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マスタ">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C4263B43-0D49-4F0E-8991-8C308A3769B7}"/>
              </a:ext>
            </a:extLst>
          </p:cNvPr>
          <p:cNvSpPr txBox="1"/>
          <p:nvPr userDrawn="1"/>
        </p:nvSpPr>
        <p:spPr>
          <a:xfrm>
            <a:off x="76200" y="83622"/>
            <a:ext cx="8953500" cy="338554"/>
          </a:xfrm>
          <a:prstGeom prst="rect">
            <a:avLst/>
          </a:prstGeom>
          <a:noFill/>
        </p:spPr>
        <p:txBody>
          <a:bodyPr wrap="square" lIns="91440" tIns="45720" rIns="91440" bIns="45720" rtlCol="0" anchor="t">
            <a:spAutoFit/>
          </a:bodyPr>
          <a:lstStyle/>
          <a:p>
            <a:pPr defTabSz="914377">
              <a:defRPr/>
            </a:pPr>
            <a:r>
              <a:rPr lang="ja-JP" altLang="en-US" sz="1600" b="1">
                <a:solidFill>
                  <a:prstClr val="black"/>
                </a:solidFill>
                <a:latin typeface="游ゴシック"/>
                <a:ea typeface="游ゴシック"/>
              </a:rPr>
              <a:t>（様式</a:t>
            </a:r>
            <a:r>
              <a:rPr lang="en-US" altLang="ja-JP" sz="1600" b="1">
                <a:solidFill>
                  <a:prstClr val="black"/>
                </a:solidFill>
                <a:latin typeface="游ゴシック"/>
                <a:ea typeface="游ゴシック"/>
              </a:rPr>
              <a:t>2</a:t>
            </a:r>
            <a:r>
              <a:rPr lang="ja-JP" altLang="en-US" sz="1600" b="1">
                <a:solidFill>
                  <a:prstClr val="black"/>
                </a:solidFill>
                <a:latin typeface="游ゴシック"/>
                <a:ea typeface="游ゴシック"/>
              </a:rPr>
              <a:t>別紙）物流</a:t>
            </a:r>
            <a:r>
              <a:rPr lang="en-US" altLang="ja-JP" sz="1600" b="1">
                <a:solidFill>
                  <a:prstClr val="black"/>
                </a:solidFill>
                <a:latin typeface="游ゴシック"/>
                <a:ea typeface="游ゴシック"/>
              </a:rPr>
              <a:t>DX</a:t>
            </a:r>
            <a:r>
              <a:rPr lang="ja-JP" altLang="en-US" sz="1600" b="1">
                <a:solidFill>
                  <a:prstClr val="black"/>
                </a:solidFill>
                <a:latin typeface="游ゴシック"/>
                <a:ea typeface="游ゴシック"/>
              </a:rPr>
              <a:t>推進実証計画</a:t>
            </a:r>
            <a:endParaRPr lang="en-US" altLang="ja-JP" sz="1600" b="1">
              <a:solidFill>
                <a:prstClr val="black"/>
              </a:solidFill>
              <a:latin typeface="游ゴシック"/>
              <a:ea typeface="游ゴシック"/>
            </a:endParaRPr>
          </a:p>
        </p:txBody>
      </p:sp>
      <p:cxnSp>
        <p:nvCxnSpPr>
          <p:cNvPr id="6" name="直線コネクタ 5">
            <a:extLst>
              <a:ext uri="{FF2B5EF4-FFF2-40B4-BE49-F238E27FC236}">
                <a16:creationId xmlns:a16="http://schemas.microsoft.com/office/drawing/2014/main" id="{1B7C9A24-47D5-4CC7-A77C-076A1FA982E4}"/>
              </a:ext>
            </a:extLst>
          </p:cNvPr>
          <p:cNvCxnSpPr>
            <a:cxnSpLocks/>
          </p:cNvCxnSpPr>
          <p:nvPr userDrawn="1"/>
        </p:nvCxnSpPr>
        <p:spPr>
          <a:xfrm>
            <a:off x="-598" y="418141"/>
            <a:ext cx="9144598" cy="0"/>
          </a:xfrm>
          <a:prstGeom prst="line">
            <a:avLst/>
          </a:prstGeom>
          <a:ln w="19050">
            <a:solidFill>
              <a:srgbClr val="FFE600"/>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219663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FFE60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a:t>
            </a:r>
            <a:r>
              <a:rPr kumimoji="1" lang="en-US" altLang="ja-JP" sz="1600" b="1">
                <a:solidFill>
                  <a:schemeClr val="tx1"/>
                </a:solidFill>
                <a:latin typeface="Meiryo UI" panose="020B0604030504040204" pitchFamily="50" charset="-128"/>
                <a:ea typeface="Meiryo UI" panose="020B0604030504040204" pitchFamily="50" charset="-128"/>
              </a:rPr>
              <a:t>2</a:t>
            </a:r>
            <a:r>
              <a:rPr kumimoji="1" lang="ja-JP" altLang="en-US" sz="1600" b="1">
                <a:solidFill>
                  <a:schemeClr val="tx1"/>
                </a:solidFill>
                <a:latin typeface="Meiryo UI" panose="020B0604030504040204" pitchFamily="50" charset="-128"/>
                <a:ea typeface="Meiryo UI" panose="020B0604030504040204" pitchFamily="50" charset="-128"/>
              </a:rPr>
              <a:t>別紙）物流</a:t>
            </a:r>
            <a:r>
              <a:rPr kumimoji="1" lang="en-US" altLang="ja-JP" sz="1600" b="1">
                <a:solidFill>
                  <a:schemeClr val="tx1"/>
                </a:solidFill>
                <a:latin typeface="Meiryo UI" panose="020B0604030504040204" pitchFamily="50" charset="-128"/>
                <a:ea typeface="Meiryo UI" panose="020B0604030504040204" pitchFamily="50" charset="-128"/>
              </a:rPr>
              <a:t>DX</a:t>
            </a:r>
            <a:r>
              <a:rPr kumimoji="1" lang="ja-JP" altLang="en-US" sz="1600" b="1">
                <a:solidFill>
                  <a:schemeClr val="tx1"/>
                </a:solidFill>
                <a:latin typeface="Meiryo UI" panose="020B0604030504040204" pitchFamily="50" charset="-128"/>
                <a:ea typeface="Meiryo UI" panose="020B0604030504040204" pitchFamily="50" charset="-128"/>
              </a:rPr>
              <a:t>推進実証計画：サマリ</a:t>
            </a:r>
          </a:p>
        </p:txBody>
      </p:sp>
    </p:spTree>
    <p:extLst>
      <p:ext uri="{BB962C8B-B14F-4D97-AF65-F5344CB8AC3E}">
        <p14:creationId xmlns:p14="http://schemas.microsoft.com/office/powerpoint/2010/main" val="33848350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（様式３）個別事業計画：⑤実証実験（実証運行・実証運航）</a:t>
            </a:r>
          </a:p>
        </p:txBody>
      </p:sp>
    </p:spTree>
    <p:extLst>
      <p:ext uri="{BB962C8B-B14F-4D97-AF65-F5344CB8AC3E}">
        <p14:creationId xmlns:p14="http://schemas.microsoft.com/office/powerpoint/2010/main" val="323797892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a:t>
            </a:r>
            <a:r>
              <a:rPr kumimoji="1" lang="en-US" altLang="ja-JP" sz="1600" b="1">
                <a:solidFill>
                  <a:schemeClr val="tx1"/>
                </a:solidFill>
                <a:latin typeface="Meiryo UI" panose="020B0604030504040204" pitchFamily="50" charset="-128"/>
                <a:ea typeface="Meiryo UI" panose="020B0604030504040204" pitchFamily="50" charset="-128"/>
              </a:rPr>
              <a:t>2</a:t>
            </a:r>
            <a:r>
              <a:rPr kumimoji="1" lang="ja-JP" altLang="en-US" sz="1600" b="1">
                <a:solidFill>
                  <a:schemeClr val="tx1"/>
                </a:solidFill>
                <a:latin typeface="Meiryo UI" panose="020B0604030504040204" pitchFamily="50" charset="-128"/>
                <a:ea typeface="Meiryo UI" panose="020B0604030504040204" pitchFamily="50" charset="-128"/>
              </a:rPr>
              <a:t>別紙）物流</a:t>
            </a:r>
            <a:r>
              <a:rPr kumimoji="1" lang="en-US" altLang="ja-JP" sz="1600" b="1">
                <a:solidFill>
                  <a:schemeClr val="tx1"/>
                </a:solidFill>
                <a:latin typeface="Meiryo UI" panose="020B0604030504040204" pitchFamily="50" charset="-128"/>
                <a:ea typeface="Meiryo UI" panose="020B0604030504040204" pitchFamily="50" charset="-128"/>
              </a:rPr>
              <a:t>DX</a:t>
            </a:r>
            <a:r>
              <a:rPr kumimoji="1" lang="ja-JP" altLang="en-US" sz="1600" b="1">
                <a:solidFill>
                  <a:schemeClr val="tx1"/>
                </a:solidFill>
                <a:latin typeface="Meiryo UI" panose="020B0604030504040204" pitchFamily="50" charset="-128"/>
                <a:ea typeface="Meiryo UI" panose="020B0604030504040204" pitchFamily="50" charset="-128"/>
              </a:rPr>
              <a:t>推進実証計画：事業スケジュールと体制</a:t>
            </a:r>
          </a:p>
        </p:txBody>
      </p:sp>
    </p:spTree>
    <p:extLst>
      <p:ext uri="{BB962C8B-B14F-4D97-AF65-F5344CB8AC3E}">
        <p14:creationId xmlns:p14="http://schemas.microsoft.com/office/powerpoint/2010/main" val="260761271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1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FFE60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a:t>
            </a:r>
            <a:r>
              <a:rPr kumimoji="1" lang="en-US" altLang="ja-JP" sz="1600" b="1">
                <a:solidFill>
                  <a:schemeClr val="tx1"/>
                </a:solidFill>
                <a:latin typeface="Meiryo UI" panose="020B0604030504040204" pitchFamily="50" charset="-128"/>
                <a:ea typeface="Meiryo UI" panose="020B0604030504040204" pitchFamily="50" charset="-128"/>
              </a:rPr>
              <a:t>2</a:t>
            </a:r>
            <a:r>
              <a:rPr kumimoji="1" lang="ja-JP" altLang="en-US" sz="1600" b="1">
                <a:solidFill>
                  <a:schemeClr val="tx1"/>
                </a:solidFill>
                <a:latin typeface="Meiryo UI" panose="020B0604030504040204" pitchFamily="50" charset="-128"/>
                <a:ea typeface="Meiryo UI" panose="020B0604030504040204" pitchFamily="50" charset="-128"/>
              </a:rPr>
              <a:t>別紙）物流</a:t>
            </a:r>
            <a:r>
              <a:rPr kumimoji="1" lang="en-US" altLang="ja-JP" sz="1600" b="1">
                <a:solidFill>
                  <a:schemeClr val="tx1"/>
                </a:solidFill>
                <a:latin typeface="Meiryo UI" panose="020B0604030504040204" pitchFamily="50" charset="-128"/>
                <a:ea typeface="Meiryo UI" panose="020B0604030504040204" pitchFamily="50" charset="-128"/>
              </a:rPr>
              <a:t>DX</a:t>
            </a:r>
            <a:r>
              <a:rPr kumimoji="1" lang="ja-JP" altLang="en-US" sz="1600" b="1">
                <a:solidFill>
                  <a:schemeClr val="tx1"/>
                </a:solidFill>
                <a:latin typeface="Meiryo UI" panose="020B0604030504040204" pitchFamily="50" charset="-128"/>
                <a:ea typeface="Meiryo UI" panose="020B0604030504040204" pitchFamily="50" charset="-128"/>
              </a:rPr>
              <a:t>推進実証計画：事業スケジュール</a:t>
            </a:r>
          </a:p>
        </p:txBody>
      </p:sp>
    </p:spTree>
    <p:extLst>
      <p:ext uri="{BB962C8B-B14F-4D97-AF65-F5344CB8AC3E}">
        <p14:creationId xmlns:p14="http://schemas.microsoft.com/office/powerpoint/2010/main" val="3783163200"/>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FFE60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a:t>
            </a:r>
            <a:r>
              <a:rPr kumimoji="1" lang="en-US" altLang="ja-JP" sz="1600" b="1">
                <a:solidFill>
                  <a:schemeClr val="tx1"/>
                </a:solidFill>
                <a:latin typeface="Meiryo UI" panose="020B0604030504040204" pitchFamily="50" charset="-128"/>
                <a:ea typeface="Meiryo UI" panose="020B0604030504040204" pitchFamily="50" charset="-128"/>
              </a:rPr>
              <a:t>2</a:t>
            </a:r>
            <a:r>
              <a:rPr kumimoji="1" lang="ja-JP" altLang="en-US" sz="1600" b="1">
                <a:solidFill>
                  <a:schemeClr val="tx1"/>
                </a:solidFill>
                <a:latin typeface="Meiryo UI" panose="020B0604030504040204" pitchFamily="50" charset="-128"/>
                <a:ea typeface="Meiryo UI" panose="020B0604030504040204" pitchFamily="50" charset="-128"/>
              </a:rPr>
              <a:t>別紙）物流</a:t>
            </a:r>
            <a:r>
              <a:rPr kumimoji="1" lang="en-US" altLang="ja-JP" sz="1600" b="1">
                <a:solidFill>
                  <a:schemeClr val="tx1"/>
                </a:solidFill>
                <a:latin typeface="Meiryo UI" panose="020B0604030504040204" pitchFamily="50" charset="-128"/>
                <a:ea typeface="Meiryo UI" panose="020B0604030504040204" pitchFamily="50" charset="-128"/>
              </a:rPr>
              <a:t>DX</a:t>
            </a:r>
            <a:r>
              <a:rPr kumimoji="1" lang="ja-JP" altLang="en-US" sz="1600" b="1">
                <a:solidFill>
                  <a:schemeClr val="tx1"/>
                </a:solidFill>
                <a:latin typeface="Meiryo UI" panose="020B0604030504040204" pitchFamily="50" charset="-128"/>
                <a:ea typeface="Meiryo UI" panose="020B0604030504040204" pitchFamily="50" charset="-128"/>
              </a:rPr>
              <a:t>推進実証計画：体制</a:t>
            </a:r>
          </a:p>
        </p:txBody>
      </p:sp>
    </p:spTree>
    <p:extLst>
      <p:ext uri="{BB962C8B-B14F-4D97-AF65-F5344CB8AC3E}">
        <p14:creationId xmlns:p14="http://schemas.microsoft.com/office/powerpoint/2010/main" val="2095758554"/>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8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FFE60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（様式３）個別事業計画：事業一覧</a:t>
            </a:r>
          </a:p>
        </p:txBody>
      </p:sp>
    </p:spTree>
    <p:extLst>
      <p:ext uri="{BB962C8B-B14F-4D97-AF65-F5344CB8AC3E}">
        <p14:creationId xmlns:p14="http://schemas.microsoft.com/office/powerpoint/2010/main" val="372162217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cSld name="Divider_3">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C60F6E-79E1-42FD-816F-62E1118C41B5}"/>
              </a:ext>
            </a:extLst>
          </p:cNvPr>
          <p:cNvSpPr>
            <a:spLocks noGrp="1"/>
          </p:cNvSpPr>
          <p:nvPr>
            <p:ph type="title" hasCustomPrompt="1"/>
          </p:nvPr>
        </p:nvSpPr>
        <p:spPr>
          <a:xfrm>
            <a:off x="477834" y="2863289"/>
            <a:ext cx="8188333" cy="1142809"/>
          </a:xfrm>
          <a:prstGeom prst="rect">
            <a:avLst/>
          </a:prstGeom>
        </p:spPr>
        <p:txBody>
          <a:bodyPr lIns="0" tIns="0" rIns="0" bIns="0" anchor="ctr"/>
          <a:lstStyle>
            <a:lvl1pPr algn="l" fontAlgn="auto">
              <a:lnSpc>
                <a:spcPct val="100000"/>
              </a:lnSpc>
              <a:defRPr sz="3078" b="0" spc="0" baseline="0">
                <a:solidFill>
                  <a:schemeClr val="tx2"/>
                </a:solidFill>
                <a:latin typeface="EYInterstate" panose="02000503020000020004" pitchFamily="2" charset="0"/>
                <a:ea typeface="Meiryo UI" panose="020B0604030504040204" pitchFamily="50" charset="-128"/>
              </a:defRPr>
            </a:lvl1pPr>
          </a:lstStyle>
          <a:p>
            <a:r>
              <a:rPr kumimoji="1" lang="ja-JP" altLang="en-US"/>
              <a:t>章タイトル</a:t>
            </a:r>
          </a:p>
        </p:txBody>
      </p:sp>
      <p:sp>
        <p:nvSpPr>
          <p:cNvPr id="9" name="Text Placeholder 5">
            <a:extLst>
              <a:ext uri="{FF2B5EF4-FFF2-40B4-BE49-F238E27FC236}">
                <a16:creationId xmlns:a16="http://schemas.microsoft.com/office/drawing/2014/main" id="{3562A8C4-BFAC-45C1-97C1-1F49DF283F96}"/>
              </a:ext>
            </a:extLst>
          </p:cNvPr>
          <p:cNvSpPr txBox="1">
            <a:spLocks/>
          </p:cNvSpPr>
          <p:nvPr userDrawn="1"/>
        </p:nvSpPr>
        <p:spPr>
          <a:xfrm>
            <a:off x="0" y="0"/>
            <a:ext cx="123135" cy="6858000"/>
          </a:xfrm>
          <a:prstGeom prst="rect">
            <a:avLst/>
          </a:prstGeom>
          <a:solidFill>
            <a:schemeClr val="accent3"/>
          </a:solidFill>
          <a:ln>
            <a:noFill/>
          </a:ln>
        </p:spPr>
        <p:txBody>
          <a:bodyPr vert="horz" lIns="390955" tIns="0" rIns="0" bIns="0" rtlCol="0" anchor="ctr" anchorCtr="0">
            <a:noAutofit/>
          </a:bodyPr>
          <a:lstStyle>
            <a:lvl1pPr marL="0" indent="0" algn="l" defTabSz="914400" rtl="0" eaLnBrk="1" latinLnBrk="0" hangingPunct="1">
              <a:spcBef>
                <a:spcPct val="20000"/>
              </a:spcBef>
              <a:buClr>
                <a:schemeClr val="tx2"/>
              </a:buClr>
              <a:buSzPct val="110000"/>
              <a:buFont typeface="EYInterstate Light" panose="02000506000000020004" pitchFamily="2" charset="0"/>
              <a:buNone/>
              <a:defRPr kumimoji="0" lang="en-IN" sz="3600" b="0" i="0" u="none" strike="noStrike" kern="1200" cap="none" spc="0" normalizeH="0" baseline="0" dirty="0">
                <a:ln>
                  <a:noFill/>
                </a:ln>
                <a:solidFill>
                  <a:srgbClr val="FFFFFF"/>
                </a:solidFill>
                <a:effectLst/>
                <a:uLnTx/>
                <a:uFillTx/>
                <a:latin typeface="EYInterstate Light" panose="02000506000000020004" pitchFamily="2" charset="0"/>
                <a:ea typeface="+mj-ea"/>
                <a:cs typeface="+mj-cs"/>
              </a:defRPr>
            </a:lvl1pPr>
            <a:lvl2pPr marL="713232" indent="-356616" algn="l" defTabSz="914400" rtl="0" eaLnBrk="1" latinLnBrk="0" hangingPunct="1">
              <a:spcBef>
                <a:spcPct val="20000"/>
              </a:spcBef>
              <a:buClr>
                <a:schemeClr val="tx2"/>
              </a:buClr>
              <a:buSzPct val="110000"/>
              <a:buFont typeface="EYInterstate Light" panose="02000506000000020004" pitchFamily="2" charset="0"/>
              <a:buChar char="•"/>
              <a:defRPr sz="1800" kern="1200">
                <a:solidFill>
                  <a:schemeClr val="bg1"/>
                </a:solidFill>
                <a:latin typeface="EYInterstate Light" panose="02000506000000020004" pitchFamily="2" charset="0"/>
                <a:ea typeface="+mn-ea"/>
                <a:cs typeface="+mn-cs"/>
              </a:defRPr>
            </a:lvl2pPr>
            <a:lvl3pPr marL="1069848" indent="-356616" algn="l" defTabSz="914400" rtl="0" eaLnBrk="1" latinLnBrk="0" hangingPunct="1">
              <a:spcBef>
                <a:spcPct val="20000"/>
              </a:spcBef>
              <a:buClr>
                <a:schemeClr val="tx2"/>
              </a:buClr>
              <a:buSzPct val="110000"/>
              <a:buFont typeface="EYInterstate Light" panose="02000506000000020004" pitchFamily="2" charset="0"/>
              <a:buChar char="•"/>
              <a:defRPr sz="1600" kern="1200">
                <a:solidFill>
                  <a:schemeClr val="bg1"/>
                </a:solidFill>
                <a:latin typeface="EYInterstate Light" panose="02000506000000020004" pitchFamily="2" charset="0"/>
                <a:ea typeface="+mn-ea"/>
                <a:cs typeface="+mn-cs"/>
              </a:defRPr>
            </a:lvl3pPr>
            <a:lvl4pPr marL="1426464" indent="-356616" algn="l" defTabSz="914400" rtl="0" eaLnBrk="1" latinLnBrk="0" hangingPunct="1">
              <a:spcBef>
                <a:spcPct val="20000"/>
              </a:spcBef>
              <a:buClr>
                <a:schemeClr val="tx2"/>
              </a:buClr>
              <a:buSzPct val="110000"/>
              <a:buFont typeface="EYInterstate Light" panose="02000506000000020004" pitchFamily="2" charset="0"/>
              <a:buChar char="•"/>
              <a:defRPr sz="1400" kern="1200">
                <a:solidFill>
                  <a:schemeClr val="bg1"/>
                </a:solidFill>
                <a:latin typeface="EYInterstate Light" panose="02000506000000020004" pitchFamily="2" charset="0"/>
                <a:ea typeface="+mn-ea"/>
                <a:cs typeface="+mn-cs"/>
              </a:defRPr>
            </a:lvl4pPr>
            <a:lvl5pPr marL="1783080" indent="-356616" algn="l" defTabSz="914400" rtl="0" eaLnBrk="1" latinLnBrk="0" hangingPunct="1">
              <a:spcBef>
                <a:spcPct val="20000"/>
              </a:spcBef>
              <a:buClr>
                <a:schemeClr val="tx2"/>
              </a:buClr>
              <a:buSzPct val="110000"/>
              <a:buFont typeface="EYInterstate Light" panose="02000506000000020004" pitchFamily="2" charset="0"/>
              <a:buChar char="•"/>
              <a:defRPr sz="1200" kern="1200">
                <a:solidFill>
                  <a:schemeClr val="bg1"/>
                </a:solidFill>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3078">
              <a:solidFill>
                <a:schemeClr val="tx2"/>
              </a:solidFill>
            </a:endParaRPr>
          </a:p>
        </p:txBody>
      </p:sp>
      <p:sp>
        <p:nvSpPr>
          <p:cNvPr id="10" name="Text Placeholder 5">
            <a:extLst>
              <a:ext uri="{FF2B5EF4-FFF2-40B4-BE49-F238E27FC236}">
                <a16:creationId xmlns:a16="http://schemas.microsoft.com/office/drawing/2014/main" id="{040CF0E0-7A6D-42BA-8CF9-9662BA9C1D75}"/>
              </a:ext>
            </a:extLst>
          </p:cNvPr>
          <p:cNvSpPr txBox="1">
            <a:spLocks/>
          </p:cNvSpPr>
          <p:nvPr userDrawn="1"/>
        </p:nvSpPr>
        <p:spPr>
          <a:xfrm>
            <a:off x="-177" y="2857809"/>
            <a:ext cx="123135" cy="1142809"/>
          </a:xfrm>
          <a:prstGeom prst="rect">
            <a:avLst/>
          </a:prstGeom>
          <a:solidFill>
            <a:srgbClr val="FFE600"/>
          </a:solidFill>
          <a:ln>
            <a:solidFill>
              <a:srgbClr val="FFE600"/>
            </a:solidFill>
          </a:ln>
        </p:spPr>
        <p:txBody>
          <a:bodyPr vert="horz" lIns="390955" tIns="0" rIns="0" bIns="0" rtlCol="0" anchor="ctr" anchorCtr="0">
            <a:noAutofit/>
          </a:bodyPr>
          <a:lstStyle>
            <a:lvl1pPr marL="0" indent="0" algn="l" defTabSz="914400" rtl="0" eaLnBrk="1" latinLnBrk="0" hangingPunct="1">
              <a:spcBef>
                <a:spcPct val="20000"/>
              </a:spcBef>
              <a:buClr>
                <a:schemeClr val="tx2"/>
              </a:buClr>
              <a:buSzPct val="110000"/>
              <a:buFont typeface="EYInterstate Light" panose="02000506000000020004" pitchFamily="2" charset="0"/>
              <a:buNone/>
              <a:defRPr kumimoji="0" lang="en-IN" sz="3600" b="0" i="0" u="none" strike="noStrike" kern="1200" cap="none" spc="0" normalizeH="0" baseline="0" dirty="0">
                <a:ln>
                  <a:noFill/>
                </a:ln>
                <a:solidFill>
                  <a:srgbClr val="FFFFFF"/>
                </a:solidFill>
                <a:effectLst/>
                <a:uLnTx/>
                <a:uFillTx/>
                <a:latin typeface="EYInterstate Light" panose="02000506000000020004" pitchFamily="2" charset="0"/>
                <a:ea typeface="+mj-ea"/>
                <a:cs typeface="+mj-cs"/>
              </a:defRPr>
            </a:lvl1pPr>
            <a:lvl2pPr marL="713232" indent="-356616" algn="l" defTabSz="914400" rtl="0" eaLnBrk="1" latinLnBrk="0" hangingPunct="1">
              <a:spcBef>
                <a:spcPct val="20000"/>
              </a:spcBef>
              <a:buClr>
                <a:schemeClr val="tx2"/>
              </a:buClr>
              <a:buSzPct val="110000"/>
              <a:buFont typeface="EYInterstate Light" panose="02000506000000020004" pitchFamily="2" charset="0"/>
              <a:buChar char="•"/>
              <a:defRPr sz="1800" kern="1200">
                <a:solidFill>
                  <a:schemeClr val="bg1"/>
                </a:solidFill>
                <a:latin typeface="EYInterstate Light" panose="02000506000000020004" pitchFamily="2" charset="0"/>
                <a:ea typeface="+mn-ea"/>
                <a:cs typeface="+mn-cs"/>
              </a:defRPr>
            </a:lvl2pPr>
            <a:lvl3pPr marL="1069848" indent="-356616" algn="l" defTabSz="914400" rtl="0" eaLnBrk="1" latinLnBrk="0" hangingPunct="1">
              <a:spcBef>
                <a:spcPct val="20000"/>
              </a:spcBef>
              <a:buClr>
                <a:schemeClr val="tx2"/>
              </a:buClr>
              <a:buSzPct val="110000"/>
              <a:buFont typeface="EYInterstate Light" panose="02000506000000020004" pitchFamily="2" charset="0"/>
              <a:buChar char="•"/>
              <a:defRPr sz="1600" kern="1200">
                <a:solidFill>
                  <a:schemeClr val="bg1"/>
                </a:solidFill>
                <a:latin typeface="EYInterstate Light" panose="02000506000000020004" pitchFamily="2" charset="0"/>
                <a:ea typeface="+mn-ea"/>
                <a:cs typeface="+mn-cs"/>
              </a:defRPr>
            </a:lvl3pPr>
            <a:lvl4pPr marL="1426464" indent="-356616" algn="l" defTabSz="914400" rtl="0" eaLnBrk="1" latinLnBrk="0" hangingPunct="1">
              <a:spcBef>
                <a:spcPct val="20000"/>
              </a:spcBef>
              <a:buClr>
                <a:schemeClr val="tx2"/>
              </a:buClr>
              <a:buSzPct val="110000"/>
              <a:buFont typeface="EYInterstate Light" panose="02000506000000020004" pitchFamily="2" charset="0"/>
              <a:buChar char="•"/>
              <a:defRPr sz="1400" kern="1200">
                <a:solidFill>
                  <a:schemeClr val="bg1"/>
                </a:solidFill>
                <a:latin typeface="EYInterstate Light" panose="02000506000000020004" pitchFamily="2" charset="0"/>
                <a:ea typeface="+mn-ea"/>
                <a:cs typeface="+mn-cs"/>
              </a:defRPr>
            </a:lvl4pPr>
            <a:lvl5pPr marL="1783080" indent="-356616" algn="l" defTabSz="914400" rtl="0" eaLnBrk="1" latinLnBrk="0" hangingPunct="1">
              <a:spcBef>
                <a:spcPct val="20000"/>
              </a:spcBef>
              <a:buClr>
                <a:schemeClr val="tx2"/>
              </a:buClr>
              <a:buSzPct val="110000"/>
              <a:buFont typeface="EYInterstate Light" panose="02000506000000020004" pitchFamily="2" charset="0"/>
              <a:buChar char="•"/>
              <a:defRPr sz="1200" kern="1200">
                <a:solidFill>
                  <a:schemeClr val="bg1"/>
                </a:solidFill>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3078">
              <a:solidFill>
                <a:schemeClr val="tx2"/>
              </a:solidFill>
            </a:endParaRPr>
          </a:p>
        </p:txBody>
      </p:sp>
    </p:spTree>
    <p:extLst>
      <p:ext uri="{BB962C8B-B14F-4D97-AF65-F5344CB8AC3E}">
        <p14:creationId xmlns:p14="http://schemas.microsoft.com/office/powerpoint/2010/main" val="2410612805"/>
      </p:ext>
    </p:extLst>
  </p:cSld>
  <p:clrMapOvr>
    <a:masterClrMapping/>
  </p:clrMapOvr>
  <p:extLst>
    <p:ext uri="{DCECCB84-F9BA-43D5-87BE-67443E8EF086}">
      <p15:sldGuideLst xmlns:p15="http://schemas.microsoft.com/office/powerpoint/2012/main">
        <p15:guide id="1" orient="horz" pos="238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FFE600"/>
            </a:solidFill>
            <a:prstDash val="solid"/>
            <a:round/>
            <a:headEnd type="none" w="med" len="med"/>
            <a:tailEnd type="none" w="med" len="med"/>
          </a:ln>
          <a:effectLst/>
        </p:spPr>
      </p:cxnSp>
      <p:sp>
        <p:nvSpPr>
          <p:cNvPr id="9" name="Slide Number Placeholder 8">
            <a:extLst>
              <a:ext uri="{FF2B5EF4-FFF2-40B4-BE49-F238E27FC236}">
                <a16:creationId xmlns:a16="http://schemas.microsoft.com/office/drawing/2014/main" id="{F2552A36-484A-4AA8-BDA8-77E1B73AB490}"/>
              </a:ext>
            </a:extLst>
          </p:cNvPr>
          <p:cNvSpPr>
            <a:spLocks noGrp="1"/>
          </p:cNvSpPr>
          <p:nvPr>
            <p:ph type="sldNum" sz="quarter" idx="12"/>
          </p:nvPr>
        </p:nvSpPr>
        <p:spPr>
          <a:xfrm>
            <a:off x="8686800" y="6509444"/>
            <a:ext cx="457200" cy="348557"/>
          </a:xfrm>
          <a:prstGeom prst="rect">
            <a:avLst/>
          </a:prstGeom>
        </p:spPr>
        <p:txBody>
          <a:bodyPr/>
          <a:lstStyle>
            <a:lvl1pPr algn="r">
              <a:defRPr sz="1292">
                <a:latin typeface="Meiryo UI" panose="020B0604030504040204" pitchFamily="50" charset="-128"/>
                <a:ea typeface="Meiryo UI" panose="020B0604030504040204" pitchFamily="50" charset="-128"/>
              </a:defRPr>
            </a:lvl1pPr>
          </a:lstStyle>
          <a:p>
            <a:pPr>
              <a:defRPr/>
            </a:pPr>
            <a:fld id="{7DE63CFC-9FCE-47C5-8094-560B2020585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401126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9085992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945293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A18E886-3753-43A7-94DB-AA1D5562D017}" type="datetime1">
              <a:rPr kumimoji="1" lang="ja-JP" altLang="en-US" smtClean="0"/>
              <a:t>2026/5/1</a:t>
            </a:fld>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C5AC1AD1-A8B6-4D57-BE0D-60C877BA181D}" type="slidenum">
              <a:rPr kumimoji="1" lang="ja-JP" altLang="en-US" smtClean="0"/>
              <a:t>‹#›</a:t>
            </a:fld>
            <a:endParaRPr kumimoji="1" lang="ja-JP" altLang="en-US"/>
          </a:p>
        </p:txBody>
      </p:sp>
    </p:spTree>
    <p:extLst>
      <p:ext uri="{BB962C8B-B14F-4D97-AF65-F5344CB8AC3E}">
        <p14:creationId xmlns:p14="http://schemas.microsoft.com/office/powerpoint/2010/main" val="22689667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chemeClr val="tx1">
                <a:lumMod val="50000"/>
                <a:lumOff val="50000"/>
              </a:schemeClr>
            </a:solidFill>
            <a:prstDash val="solid"/>
            <a:round/>
            <a:headEnd type="none" w="med" len="med"/>
            <a:tailEnd type="none" w="med" len="med"/>
          </a:ln>
          <a:effectLst/>
        </p:spPr>
      </p:cxnSp>
      <p:sp>
        <p:nvSpPr>
          <p:cNvPr id="9" name="Slide Number Placeholder 8">
            <a:extLst>
              <a:ext uri="{FF2B5EF4-FFF2-40B4-BE49-F238E27FC236}">
                <a16:creationId xmlns:a16="http://schemas.microsoft.com/office/drawing/2014/main" id="{F2552A36-484A-4AA8-BDA8-77E1B73AB490}"/>
              </a:ext>
            </a:extLst>
          </p:cNvPr>
          <p:cNvSpPr>
            <a:spLocks noGrp="1"/>
          </p:cNvSpPr>
          <p:nvPr>
            <p:ph type="sldNum" sz="quarter" idx="12"/>
          </p:nvPr>
        </p:nvSpPr>
        <p:spPr>
          <a:xfrm>
            <a:off x="8686800" y="6509444"/>
            <a:ext cx="457200" cy="348557"/>
          </a:xfrm>
          <a:prstGeom prst="rect">
            <a:avLst/>
          </a:prstGeom>
        </p:spPr>
        <p:txBody>
          <a:bodyPr/>
          <a:lstStyle>
            <a:lvl1pPr algn="r">
              <a:defRPr sz="1292">
                <a:latin typeface="Meiryo UI" panose="020B0604030504040204" pitchFamily="50" charset="-128"/>
                <a:ea typeface="Meiryo UI" panose="020B0604030504040204" pitchFamily="50" charset="-128"/>
              </a:defRPr>
            </a:lvl1pPr>
          </a:lstStyle>
          <a:p>
            <a:pPr>
              <a:defRPr/>
            </a:pPr>
            <a:fld id="{7DE63CFC-9FCE-47C5-8094-560B2020585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8246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留意事項">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FFE60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計画作成にあたる留意事項</a:t>
            </a:r>
          </a:p>
        </p:txBody>
      </p:sp>
    </p:spTree>
    <p:extLst>
      <p:ext uri="{BB962C8B-B14F-4D97-AF65-F5344CB8AC3E}">
        <p14:creationId xmlns:p14="http://schemas.microsoft.com/office/powerpoint/2010/main" val="16972212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9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FFE60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a:t>
            </a:r>
          </a:p>
        </p:txBody>
      </p:sp>
    </p:spTree>
    <p:extLst>
      <p:ext uri="{BB962C8B-B14F-4D97-AF65-F5344CB8AC3E}">
        <p14:creationId xmlns:p14="http://schemas.microsoft.com/office/powerpoint/2010/main" val="14373506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（様式３）個別事業計画：①宿泊施設の高付加価値化改修</a:t>
            </a:r>
          </a:p>
        </p:txBody>
      </p:sp>
    </p:spTree>
    <p:extLst>
      <p:ext uri="{BB962C8B-B14F-4D97-AF65-F5344CB8AC3E}">
        <p14:creationId xmlns:p14="http://schemas.microsoft.com/office/powerpoint/2010/main" val="26553900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a:t>
            </a:r>
            <a:r>
              <a:rPr kumimoji="1" lang="ja-JP" altLang="en-US" sz="1500" b="1">
                <a:solidFill>
                  <a:schemeClr val="tx1"/>
                </a:solidFill>
                <a:latin typeface="Meiryo UI" panose="020B0604030504040204" pitchFamily="50" charset="-128"/>
                <a:ea typeface="Meiryo UI" panose="020B0604030504040204" pitchFamily="50" charset="-128"/>
              </a:rPr>
              <a:t>②観光施設の改修</a:t>
            </a:r>
            <a:endParaRPr kumimoji="1" lang="en-US" altLang="ja-JP" sz="1500" b="1">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20292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（様式３）個別事業計画：③廃屋の撤去</a:t>
            </a:r>
          </a:p>
        </p:txBody>
      </p:sp>
    </p:spTree>
    <p:extLst>
      <p:ext uri="{BB962C8B-B14F-4D97-AF65-F5344CB8AC3E}">
        <p14:creationId xmlns:p14="http://schemas.microsoft.com/office/powerpoint/2010/main" val="339249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 ④公的施設の観光目的での利活用のための民間活力の導入</a:t>
            </a:r>
          </a:p>
        </p:txBody>
      </p:sp>
    </p:spTree>
    <p:extLst>
      <p:ext uri="{BB962C8B-B14F-4D97-AF65-F5344CB8AC3E}">
        <p14:creationId xmlns:p14="http://schemas.microsoft.com/office/powerpoint/2010/main" val="843605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（様式３）個別事業計画：③‘廃屋の撤去＋再建（宿泊施設のみ）</a:t>
            </a:r>
          </a:p>
        </p:txBody>
      </p:sp>
    </p:spTree>
    <p:extLst>
      <p:ext uri="{BB962C8B-B14F-4D97-AF65-F5344CB8AC3E}">
        <p14:creationId xmlns:p14="http://schemas.microsoft.com/office/powerpoint/2010/main" val="1445289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2.xml"/><Relationship Id="rId1" Type="http://schemas.openxmlformats.org/officeDocument/2006/relationships/slideLayout" Target="../slideLayouts/slideLayout18.xml"/><Relationship Id="rId5" Type="http://schemas.openxmlformats.org/officeDocument/2006/relationships/image" Target="../media/image1.emf"/><Relationship Id="rId4" Type="http://schemas.openxmlformats.org/officeDocument/2006/relationships/oleObject" Target="../embeddings/oleObject1.bin"/></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7086600" y="6492875"/>
            <a:ext cx="2057400" cy="365125"/>
          </a:xfrm>
          <a:prstGeom prst="rect">
            <a:avLst/>
          </a:prstGeom>
          <a:noFill/>
          <a:ln>
            <a:noFill/>
          </a:ln>
        </p:spPr>
        <p:txBody>
          <a:bodyPr vert="horz" lIns="91440" tIns="45720" rIns="91440" bIns="45720" rtlCol="0" anchor="ctr"/>
          <a:lstStyle>
            <a:lvl1pPr algn="r">
              <a:defRPr sz="1200">
                <a:solidFill>
                  <a:schemeClr val="tx1">
                    <a:tint val="75000"/>
                  </a:schemeClr>
                </a:solidFill>
              </a:defRPr>
            </a:lvl1pPr>
          </a:lstStyle>
          <a:p>
            <a:fld id="{C5AC1AD1-A8B6-4D57-BE0D-60C877BA181D}" type="slidenum">
              <a:rPr kumimoji="1" lang="ja-JP" altLang="en-US" smtClean="0"/>
              <a:t>‹#›</a:t>
            </a:fld>
            <a:endParaRPr kumimoji="1" lang="ja-JP" altLang="en-US"/>
          </a:p>
        </p:txBody>
      </p:sp>
    </p:spTree>
    <p:extLst>
      <p:ext uri="{BB962C8B-B14F-4D97-AF65-F5344CB8AC3E}">
        <p14:creationId xmlns:p14="http://schemas.microsoft.com/office/powerpoint/2010/main" val="3167048577"/>
      </p:ext>
    </p:extLst>
  </p:cSld>
  <p:clrMap bg1="lt1" tx1="dk1" bg2="lt2" tx2="dk2" accent1="accent1" accent2="accent2" accent3="accent3" accent4="accent4" accent5="accent5" accent6="accent6" hlink="hlink" folHlink="folHlink"/>
  <p:sldLayoutIdLst>
    <p:sldLayoutId id="2147483668" r:id="rId1"/>
    <p:sldLayoutId id="2147483662" r:id="rId2"/>
    <p:sldLayoutId id="2147483673" r:id="rId3"/>
    <p:sldLayoutId id="2147483683" r:id="rId4"/>
    <p:sldLayoutId id="2147483674" r:id="rId5"/>
    <p:sldLayoutId id="2147483675" r:id="rId6"/>
    <p:sldLayoutId id="2147483676" r:id="rId7"/>
    <p:sldLayoutId id="2147483684" r:id="rId8"/>
    <p:sldLayoutId id="2147483677" r:id="rId9"/>
    <p:sldLayoutId id="2147483678" r:id="rId10"/>
    <p:sldLayoutId id="2147483679" r:id="rId11"/>
    <p:sldLayoutId id="2147483680" r:id="rId12"/>
    <p:sldLayoutId id="2147483685" r:id="rId13"/>
    <p:sldLayoutId id="2147483686" r:id="rId14"/>
    <p:sldLayoutId id="2147483681" r:id="rId15"/>
    <p:sldLayoutId id="2147483682" r:id="rId16"/>
    <p:sldLayoutId id="2147483687" r:id="rId17"/>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84F7E6F4-64F1-4B70-8C89-43FFEAB0AC47}"/>
              </a:ext>
            </a:extLst>
          </p:cNvPr>
          <p:cNvGraphicFramePr>
            <a:graphicFrameLocks noChangeAspect="1"/>
          </p:cNvGraphicFramePr>
          <p:nvPr userDrawn="1">
            <p:custDataLst>
              <p:tags r:id="rId3"/>
            </p:custDataLst>
            <p:extLst>
              <p:ext uri="{D42A27DB-BD31-4B8C-83A1-F6EECF244321}">
                <p14:modId xmlns:p14="http://schemas.microsoft.com/office/powerpoint/2010/main" val="1617451316"/>
              </p:ext>
            </p:extLst>
          </p:nvPr>
        </p:nvGraphicFramePr>
        <p:xfrm>
          <a:off x="1466" y="1588"/>
          <a:ext cx="1466" cy="1588"/>
        </p:xfrm>
        <a:graphic>
          <a:graphicData uri="http://schemas.openxmlformats.org/presentationml/2006/ole">
            <mc:AlternateContent xmlns:mc="http://schemas.openxmlformats.org/markup-compatibility/2006">
              <mc:Choice xmlns:v="urn:schemas-microsoft-com:vml" Requires="v">
                <p:oleObj name="think-cell スライド" r:id="rId4" imgW="592" imgH="591" progId="TCLayout.ActiveDocument.1">
                  <p:embed/>
                </p:oleObj>
              </mc:Choice>
              <mc:Fallback>
                <p:oleObj name="think-cell スライド" r:id="rId4" imgW="592" imgH="591" progId="TCLayout.ActiveDocument.1">
                  <p:embed/>
                  <p:pic>
                    <p:nvPicPr>
                      <p:cNvPr id="3" name="オブジェクト 2" hidden="1">
                        <a:extLst>
                          <a:ext uri="{FF2B5EF4-FFF2-40B4-BE49-F238E27FC236}">
                            <a16:creationId xmlns:a16="http://schemas.microsoft.com/office/drawing/2014/main" id="{84F7E6F4-64F1-4B70-8C89-43FFEAB0AC47}"/>
                          </a:ext>
                        </a:extLst>
                      </p:cNvPr>
                      <p:cNvPicPr/>
                      <p:nvPr/>
                    </p:nvPicPr>
                    <p:blipFill>
                      <a:blip r:embed="rId5"/>
                      <a:stretch>
                        <a:fillRect/>
                      </a:stretch>
                    </p:blipFill>
                    <p:spPr>
                      <a:xfrm>
                        <a:off x="1466" y="1588"/>
                        <a:ext cx="1466" cy="1588"/>
                      </a:xfrm>
                      <a:prstGeom prst="rect">
                        <a:avLst/>
                      </a:prstGeom>
                    </p:spPr>
                  </p:pic>
                </p:oleObj>
              </mc:Fallback>
            </mc:AlternateContent>
          </a:graphicData>
        </a:graphic>
      </p:graphicFrame>
      <p:sp>
        <p:nvSpPr>
          <p:cNvPr id="102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9" name="Rectangle 6"/>
          <p:cNvSpPr>
            <a:spLocks noChangeArrowheads="1"/>
          </p:cNvSpPr>
          <p:nvPr/>
        </p:nvSpPr>
        <p:spPr>
          <a:xfrm>
            <a:off x="0" y="1"/>
            <a:ext cx="9144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sz="1662">
              <a:solidFill>
                <a:srgbClr val="000000"/>
              </a:solidFill>
            </a:endParaRPr>
          </a:p>
        </p:txBody>
      </p:sp>
      <p:sp>
        <p:nvSpPr>
          <p:cNvPr id="103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3804913227"/>
      </p:ext>
    </p:extLst>
  </p:cSld>
  <p:clrMap bg1="lt1" tx1="dk1" bg2="lt2" tx2="dk2" accent1="accent1" accent2="accent2" accent3="accent3" accent4="accent4" accent5="accent5" accent6="accent6" hlink="hlink" folHlink="folHlink"/>
  <p:sldLayoutIdLst>
    <p:sldLayoutId id="2147483689" r:id="rId1"/>
  </p:sldLayoutIdLst>
  <p:hf hdr="0" ftr="0" dt="0"/>
  <p:txStyles>
    <p:titleStyle>
      <a:lvl1pPr algn="l" rtl="0" eaLnBrk="0" fontAlgn="base" hangingPunct="0">
        <a:spcBef>
          <a:spcPct val="0"/>
        </a:spcBef>
        <a:spcAft>
          <a:spcPct val="0"/>
        </a:spcAft>
        <a:defRPr kumimoji="1" sz="2215" b="1">
          <a:solidFill>
            <a:schemeClr val="tx1"/>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eiryo UI" panose="020B0604030504040204" pitchFamily="50" charset="-128"/>
          <a:ea typeface="Meiryo UI" panose="020B0604030504040204" pitchFamily="50" charset="-128"/>
          <a:cs typeface="+mn-cs"/>
        </a:defRPr>
      </a:lvl1pPr>
      <a:lvl2pPr marL="685817" indent="-263776" algn="l" rtl="0" eaLnBrk="0" fontAlgn="base" hangingPunct="0">
        <a:spcBef>
          <a:spcPct val="20000"/>
        </a:spcBef>
        <a:spcAft>
          <a:spcPct val="0"/>
        </a:spcAft>
        <a:buChar char="–"/>
        <a:defRPr kumimoji="1" sz="2585">
          <a:solidFill>
            <a:schemeClr val="tx1"/>
          </a:solidFill>
          <a:latin typeface="Meiryo UI" panose="020B0604030504040204" pitchFamily="50" charset="-128"/>
          <a:ea typeface="Meiryo UI" panose="020B0604030504040204" pitchFamily="50" charset="-128"/>
        </a:defRPr>
      </a:lvl2pPr>
      <a:lvl3pPr marL="1055103" indent="-211021" algn="l" rtl="0" eaLnBrk="0" fontAlgn="base" hangingPunct="0">
        <a:spcBef>
          <a:spcPct val="20000"/>
        </a:spcBef>
        <a:spcAft>
          <a:spcPct val="0"/>
        </a:spcAft>
        <a:buChar char="•"/>
        <a:defRPr kumimoji="1" sz="2215">
          <a:solidFill>
            <a:schemeClr val="tx1"/>
          </a:solidFill>
          <a:latin typeface="Meiryo UI" panose="020B0604030504040204" pitchFamily="50" charset="-128"/>
          <a:ea typeface="Meiryo UI" panose="020B0604030504040204" pitchFamily="50" charset="-128"/>
        </a:defRPr>
      </a:lvl3pPr>
      <a:lvl4pPr marL="1477145" indent="-211021" algn="l" rtl="0" eaLnBrk="0" fontAlgn="base" hangingPunct="0">
        <a:spcBef>
          <a:spcPct val="20000"/>
        </a:spcBef>
        <a:spcAft>
          <a:spcPct val="0"/>
        </a:spcAft>
        <a:buChar char="–"/>
        <a:defRPr kumimoji="1" sz="1846">
          <a:solidFill>
            <a:schemeClr val="tx1"/>
          </a:solidFill>
          <a:latin typeface="Meiryo UI" panose="020B0604030504040204" pitchFamily="50" charset="-128"/>
          <a:ea typeface="Meiryo UI" panose="020B0604030504040204" pitchFamily="50" charset="-128"/>
        </a:defRPr>
      </a:lvl4pPr>
      <a:lvl5pPr marL="1899186" indent="-211021" algn="l" rtl="0" eaLnBrk="0" fontAlgn="base" hangingPunct="0">
        <a:spcBef>
          <a:spcPct val="20000"/>
        </a:spcBef>
        <a:spcAft>
          <a:spcPct val="0"/>
        </a:spcAft>
        <a:buChar char="»"/>
        <a:defRPr kumimoji="1" sz="1846">
          <a:solidFill>
            <a:schemeClr val="tx1"/>
          </a:solidFill>
          <a:latin typeface="Meiryo UI" panose="020B0604030504040204" pitchFamily="50" charset="-128"/>
          <a:ea typeface="Meiryo UI" panose="020B0604030504040204" pitchFamily="50" charset="-128"/>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84F7E6F4-64F1-4B70-8C89-43FFEAB0AC47}"/>
              </a:ext>
            </a:extLst>
          </p:cNvPr>
          <p:cNvGraphicFramePr>
            <a:graphicFrameLocks noChangeAspect="1"/>
          </p:cNvGraphicFramePr>
          <p:nvPr userDrawn="1">
            <p:custDataLst>
              <p:tags r:id="rId4"/>
            </p:custDataLst>
            <p:extLst>
              <p:ext uri="{D42A27DB-BD31-4B8C-83A1-F6EECF244321}">
                <p14:modId xmlns:p14="http://schemas.microsoft.com/office/powerpoint/2010/main" val="1617451316"/>
              </p:ext>
            </p:extLst>
          </p:nvPr>
        </p:nvGraphicFramePr>
        <p:xfrm>
          <a:off x="1466" y="1588"/>
          <a:ext cx="1466" cy="1588"/>
        </p:xfrm>
        <a:graphic>
          <a:graphicData uri="http://schemas.openxmlformats.org/presentationml/2006/ole">
            <mc:AlternateContent xmlns:mc="http://schemas.openxmlformats.org/markup-compatibility/2006">
              <mc:Choice xmlns:v="urn:schemas-microsoft-com:vml" Requires="v">
                <p:oleObj name="think-cell スライド" r:id="rId5" imgW="592" imgH="591" progId="TCLayout.ActiveDocument.1">
                  <p:embed/>
                </p:oleObj>
              </mc:Choice>
              <mc:Fallback>
                <p:oleObj name="think-cell スライド" r:id="rId5" imgW="592" imgH="591" progId="TCLayout.ActiveDocument.1">
                  <p:embed/>
                  <p:pic>
                    <p:nvPicPr>
                      <p:cNvPr id="3" name="オブジェクト 2" hidden="1">
                        <a:extLst>
                          <a:ext uri="{FF2B5EF4-FFF2-40B4-BE49-F238E27FC236}">
                            <a16:creationId xmlns:a16="http://schemas.microsoft.com/office/drawing/2014/main" id="{84F7E6F4-64F1-4B70-8C89-43FFEAB0AC47}"/>
                          </a:ext>
                        </a:extLst>
                      </p:cNvPr>
                      <p:cNvPicPr/>
                      <p:nvPr/>
                    </p:nvPicPr>
                    <p:blipFill>
                      <a:blip r:embed="rId6"/>
                      <a:stretch>
                        <a:fillRect/>
                      </a:stretch>
                    </p:blipFill>
                    <p:spPr>
                      <a:xfrm>
                        <a:off x="1466" y="1588"/>
                        <a:ext cx="1466" cy="1588"/>
                      </a:xfrm>
                      <a:prstGeom prst="rect">
                        <a:avLst/>
                      </a:prstGeom>
                    </p:spPr>
                  </p:pic>
                </p:oleObj>
              </mc:Fallback>
            </mc:AlternateContent>
          </a:graphicData>
        </a:graphic>
      </p:graphicFrame>
      <p:sp>
        <p:nvSpPr>
          <p:cNvPr id="102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9" name="Rectangle 6"/>
          <p:cNvSpPr>
            <a:spLocks noChangeArrowheads="1"/>
          </p:cNvSpPr>
          <p:nvPr/>
        </p:nvSpPr>
        <p:spPr>
          <a:xfrm>
            <a:off x="0" y="1"/>
            <a:ext cx="9144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sz="1662">
              <a:solidFill>
                <a:srgbClr val="000000"/>
              </a:solidFill>
            </a:endParaRPr>
          </a:p>
        </p:txBody>
      </p:sp>
      <p:sp>
        <p:nvSpPr>
          <p:cNvPr id="103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16910487"/>
      </p:ext>
    </p:extLst>
  </p:cSld>
  <p:clrMap bg1="lt1" tx1="dk1" bg2="lt2" tx2="dk2" accent1="accent1" accent2="accent2" accent3="accent3" accent4="accent4" accent5="accent5" accent6="accent6" hlink="hlink" folHlink="folHlink"/>
  <p:sldLayoutIdLst>
    <p:sldLayoutId id="2147483691" r:id="rId1"/>
    <p:sldLayoutId id="2147483692" r:id="rId2"/>
  </p:sldLayoutIdLst>
  <p:hf hdr="0" ftr="0" dt="0"/>
  <p:txStyles>
    <p:titleStyle>
      <a:lvl1pPr algn="l" rtl="0" eaLnBrk="0" fontAlgn="base" hangingPunct="0">
        <a:spcBef>
          <a:spcPct val="0"/>
        </a:spcBef>
        <a:spcAft>
          <a:spcPct val="0"/>
        </a:spcAft>
        <a:defRPr kumimoji="1" sz="2215" b="1">
          <a:solidFill>
            <a:schemeClr val="tx1"/>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eiryo UI" panose="020B0604030504040204" pitchFamily="50" charset="-128"/>
          <a:ea typeface="Meiryo UI" panose="020B0604030504040204" pitchFamily="50" charset="-128"/>
          <a:cs typeface="+mn-cs"/>
        </a:defRPr>
      </a:lvl1pPr>
      <a:lvl2pPr marL="685817" indent="-263776" algn="l" rtl="0" eaLnBrk="0" fontAlgn="base" hangingPunct="0">
        <a:spcBef>
          <a:spcPct val="20000"/>
        </a:spcBef>
        <a:spcAft>
          <a:spcPct val="0"/>
        </a:spcAft>
        <a:buChar char="–"/>
        <a:defRPr kumimoji="1" sz="2585">
          <a:solidFill>
            <a:schemeClr val="tx1"/>
          </a:solidFill>
          <a:latin typeface="Meiryo UI" panose="020B0604030504040204" pitchFamily="50" charset="-128"/>
          <a:ea typeface="Meiryo UI" panose="020B0604030504040204" pitchFamily="50" charset="-128"/>
        </a:defRPr>
      </a:lvl2pPr>
      <a:lvl3pPr marL="1055103" indent="-211021" algn="l" rtl="0" eaLnBrk="0" fontAlgn="base" hangingPunct="0">
        <a:spcBef>
          <a:spcPct val="20000"/>
        </a:spcBef>
        <a:spcAft>
          <a:spcPct val="0"/>
        </a:spcAft>
        <a:buChar char="•"/>
        <a:defRPr kumimoji="1" sz="2215">
          <a:solidFill>
            <a:schemeClr val="tx1"/>
          </a:solidFill>
          <a:latin typeface="Meiryo UI" panose="020B0604030504040204" pitchFamily="50" charset="-128"/>
          <a:ea typeface="Meiryo UI" panose="020B0604030504040204" pitchFamily="50" charset="-128"/>
        </a:defRPr>
      </a:lvl3pPr>
      <a:lvl4pPr marL="1477145" indent="-211021" algn="l" rtl="0" eaLnBrk="0" fontAlgn="base" hangingPunct="0">
        <a:spcBef>
          <a:spcPct val="20000"/>
        </a:spcBef>
        <a:spcAft>
          <a:spcPct val="0"/>
        </a:spcAft>
        <a:buChar char="–"/>
        <a:defRPr kumimoji="1" sz="1846">
          <a:solidFill>
            <a:schemeClr val="tx1"/>
          </a:solidFill>
          <a:latin typeface="Meiryo UI" panose="020B0604030504040204" pitchFamily="50" charset="-128"/>
          <a:ea typeface="Meiryo UI" panose="020B0604030504040204" pitchFamily="50" charset="-128"/>
        </a:defRPr>
      </a:lvl4pPr>
      <a:lvl5pPr marL="1899186" indent="-211021" algn="l" rtl="0" eaLnBrk="0" fontAlgn="base" hangingPunct="0">
        <a:spcBef>
          <a:spcPct val="20000"/>
        </a:spcBef>
        <a:spcAft>
          <a:spcPct val="0"/>
        </a:spcAft>
        <a:buChar char="»"/>
        <a:defRPr kumimoji="1" sz="1846">
          <a:solidFill>
            <a:schemeClr val="tx1"/>
          </a:solidFill>
          <a:latin typeface="Meiryo UI" panose="020B0604030504040204" pitchFamily="50" charset="-128"/>
          <a:ea typeface="Meiryo UI" panose="020B0604030504040204" pitchFamily="50" charset="-128"/>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5">
            <a:extLst>
              <a:ext uri="{FF2B5EF4-FFF2-40B4-BE49-F238E27FC236}">
                <a16:creationId xmlns:a16="http://schemas.microsoft.com/office/drawing/2014/main" id="{3879C913-EE04-46C4-AA8C-E9A0BF6347BB}"/>
              </a:ext>
            </a:extLst>
          </p:cNvPr>
          <p:cNvSpPr/>
          <p:nvPr/>
        </p:nvSpPr>
        <p:spPr>
          <a:xfrm>
            <a:off x="567862" y="2394321"/>
            <a:ext cx="8008276" cy="1777476"/>
          </a:xfrm>
          <a:prstGeom prst="rect">
            <a:avLst/>
          </a:prstGeom>
          <a:solidFill>
            <a:srgbClr val="FFFACC"/>
          </a:solidFill>
          <a:ln w="28575">
            <a:solidFill>
              <a:srgbClr val="FFE600"/>
            </a:solidFill>
          </a:ln>
        </p:spPr>
        <p:txBody>
          <a:bodyPr vertOverflow="overflow" horzOverflow="overflow" wrap="square" lIns="91440" tIns="36000" rIns="91440" bIns="36000" rtlCol="0" anchor="ctr">
            <a:noAutofit/>
          </a:bodyPr>
          <a:lstStyle/>
          <a:p>
            <a:pPr marL="177800" indent="-177800" defTabSz="1703388">
              <a:spcBef>
                <a:spcPts val="1200"/>
              </a:spcBef>
              <a:buFont typeface="Arial" panose="020B0604020202020204" pitchFamily="34" charset="0"/>
              <a:buChar char="•"/>
              <a:tabLst>
                <a:tab pos="7261225" algn="l"/>
              </a:tabLst>
            </a:pPr>
            <a:r>
              <a:rPr lang="ja-JP" altLang="en-US" sz="1600" kern="0">
                <a:latin typeface="Meiryo UI"/>
                <a:ea typeface="Meiryo UI"/>
              </a:rPr>
              <a:t>（様式</a:t>
            </a:r>
            <a:r>
              <a:rPr lang="en-US" altLang="ja-JP" sz="1600" kern="0">
                <a:latin typeface="Meiryo UI"/>
                <a:ea typeface="Meiryo UI"/>
              </a:rPr>
              <a:t>2</a:t>
            </a:r>
            <a:r>
              <a:rPr lang="ja-JP" altLang="en-US" sz="1600" kern="0">
                <a:latin typeface="Meiryo UI"/>
                <a:ea typeface="Meiryo UI"/>
              </a:rPr>
              <a:t>別紙）物流</a:t>
            </a:r>
            <a:r>
              <a:rPr lang="en-US" altLang="ja-JP" sz="1600" kern="0">
                <a:latin typeface="Meiryo UI"/>
                <a:ea typeface="Meiryo UI"/>
              </a:rPr>
              <a:t>DX</a:t>
            </a:r>
            <a:r>
              <a:rPr lang="ja-JP" altLang="en-US" sz="1600" kern="0">
                <a:latin typeface="Meiryo UI"/>
                <a:ea typeface="Meiryo UI"/>
              </a:rPr>
              <a:t>推進実証計画の詳細は本フォーマットを用いて作成してください</a:t>
            </a:r>
            <a:endParaRPr lang="en-US" altLang="ja-JP" sz="1600" kern="0">
              <a:latin typeface="Meiryo UI"/>
              <a:ea typeface="Meiryo UI"/>
            </a:endParaRPr>
          </a:p>
          <a:p>
            <a:pPr marL="177800" indent="-177800" defTabSz="1703388">
              <a:spcBef>
                <a:spcPts val="1200"/>
              </a:spcBef>
              <a:buFont typeface="Arial" panose="020B0604020202020204" pitchFamily="34" charset="0"/>
              <a:buChar char="•"/>
              <a:tabLst>
                <a:tab pos="7261225" algn="l"/>
              </a:tabLst>
            </a:pPr>
            <a:r>
              <a:rPr lang="ja-JP" altLang="en-US" sz="1600" kern="0">
                <a:solidFill>
                  <a:schemeClr val="tx1"/>
                </a:solidFill>
                <a:latin typeface="Meiryo UI" panose="020B0604030504040204" pitchFamily="50" charset="-128"/>
                <a:ea typeface="Meiryo UI" panose="020B0604030504040204" pitchFamily="50" charset="-128"/>
              </a:rPr>
              <a:t>作成にあたり、記入内容等に不明点がある場合は必要に応じて別添サンプルをご参照ください</a:t>
            </a:r>
            <a:endParaRPr lang="en-US" altLang="ja-JP" sz="1600" kern="0">
              <a:solidFill>
                <a:schemeClr val="tx1"/>
              </a:solidFill>
              <a:latin typeface="Meiryo UI" panose="020B0604030504040204" pitchFamily="50" charset="-128"/>
              <a:ea typeface="Meiryo UI" panose="020B0604030504040204" pitchFamily="50" charset="-128"/>
            </a:endParaRPr>
          </a:p>
          <a:p>
            <a:pPr marL="177800" indent="-177800" defTabSz="1703388">
              <a:spcBef>
                <a:spcPts val="1200"/>
              </a:spcBef>
              <a:buFont typeface="Arial" panose="020B0604020202020204" pitchFamily="34" charset="0"/>
              <a:buChar char="•"/>
              <a:tabLst>
                <a:tab pos="7261225" algn="l"/>
              </a:tabLst>
            </a:pPr>
            <a:r>
              <a:rPr lang="ja-JP" altLang="en-US" sz="1600" kern="0">
                <a:solidFill>
                  <a:schemeClr val="tx1"/>
                </a:solidFill>
                <a:latin typeface="Meiryo UI" panose="020B0604030504040204" pitchFamily="50" charset="-128"/>
                <a:ea typeface="Meiryo UI" panose="020B0604030504040204" pitchFamily="50" charset="-128"/>
              </a:rPr>
              <a:t>本ページは計画作成にあたっての留意事項ですので、提出時には削除ください</a:t>
            </a:r>
            <a:endParaRPr lang="en-US" altLang="ja-JP" sz="1600" kern="0">
              <a:latin typeface="Meiryo UI" panose="020B0604030504040204" pitchFamily="50" charset="-128"/>
              <a:ea typeface="Meiryo UI" panose="020B0604030504040204" pitchFamily="50" charset="-128"/>
            </a:endParaRPr>
          </a:p>
          <a:p>
            <a:pPr marL="177800" indent="-177800" defTabSz="1703388">
              <a:spcBef>
                <a:spcPts val="1200"/>
              </a:spcBef>
              <a:buFont typeface="Arial" panose="020B0604020202020204" pitchFamily="34" charset="0"/>
              <a:buChar char="•"/>
              <a:tabLst>
                <a:tab pos="7261225" algn="l"/>
              </a:tabLst>
            </a:pPr>
            <a:r>
              <a:rPr lang="ja-JP" altLang="en-US" sz="1600" kern="0">
                <a:latin typeface="Meiryo UI"/>
                <a:ea typeface="Meiryo UI"/>
              </a:rPr>
              <a:t>体制図などの補足説明ページは必要に応じて追加していただいて構いません</a:t>
            </a:r>
          </a:p>
        </p:txBody>
      </p:sp>
    </p:spTree>
    <p:extLst>
      <p:ext uri="{BB962C8B-B14F-4D97-AF65-F5344CB8AC3E}">
        <p14:creationId xmlns:p14="http://schemas.microsoft.com/office/powerpoint/2010/main" val="2383849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4B97E-FD44-2363-E5DB-DBE33E8D406E}"/>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9E911A8-C8A2-224A-3504-ABADF332D110}"/>
              </a:ext>
            </a:extLst>
          </p:cNvPr>
          <p:cNvSpPr>
            <a:spLocks noGrp="1"/>
          </p:cNvSpPr>
          <p:nvPr>
            <p:ph type="sldNum" sz="quarter" idx="12"/>
          </p:nvPr>
        </p:nvSpPr>
        <p:spPr/>
        <p:txBody>
          <a:bodyPr/>
          <a:lstStyle/>
          <a:p>
            <a:pPr defTabSz="781903" fontAlgn="base">
              <a:spcBef>
                <a:spcPct val="0"/>
              </a:spcBef>
              <a:spcAft>
                <a:spcPct val="0"/>
              </a:spcAft>
              <a:defRPr/>
            </a:pPr>
            <a:fld id="{F6C2E01A-B428-4AA5-B116-BB9AC8521681}" type="slidenum">
              <a:rPr kumimoji="1" lang="en-US" altLang="ja-JP" sz="1131">
                <a:solidFill>
                  <a:srgbClr val="000000"/>
                </a:solidFill>
                <a:latin typeface="EYInterstate Light" pitchFamily="2" charset="0"/>
                <a:ea typeface="ＭＳ Ｐゴシック" pitchFamily="50" charset="-128"/>
              </a:rPr>
              <a:pPr defTabSz="781903" fontAlgn="base">
                <a:spcBef>
                  <a:spcPct val="0"/>
                </a:spcBef>
                <a:spcAft>
                  <a:spcPct val="0"/>
                </a:spcAft>
                <a:defRPr/>
              </a:pPr>
              <a:t>10</a:t>
            </a:fld>
            <a:endParaRPr kumimoji="1" lang="en-US" altLang="ja-JP" sz="1131">
              <a:solidFill>
                <a:srgbClr val="000000"/>
              </a:solidFill>
              <a:latin typeface="EYInterstate Light" pitchFamily="2" charset="0"/>
              <a:ea typeface="ＭＳ Ｐゴシック" pitchFamily="50" charset="-128"/>
            </a:endParaRPr>
          </a:p>
        </p:txBody>
      </p:sp>
      <p:graphicFrame>
        <p:nvGraphicFramePr>
          <p:cNvPr id="4" name="表 3">
            <a:extLst>
              <a:ext uri="{FF2B5EF4-FFF2-40B4-BE49-F238E27FC236}">
                <a16:creationId xmlns:a16="http://schemas.microsoft.com/office/drawing/2014/main" id="{E212144B-CB3F-9CC9-7C0F-2E62F77386D7}"/>
              </a:ext>
            </a:extLst>
          </p:cNvPr>
          <p:cNvGraphicFramePr>
            <a:graphicFrameLocks noGrp="1"/>
          </p:cNvGraphicFramePr>
          <p:nvPr>
            <p:extLst>
              <p:ext uri="{D42A27DB-BD31-4B8C-83A1-F6EECF244321}">
                <p14:modId xmlns:p14="http://schemas.microsoft.com/office/powerpoint/2010/main" val="3264221235"/>
              </p:ext>
            </p:extLst>
          </p:nvPr>
        </p:nvGraphicFramePr>
        <p:xfrm>
          <a:off x="262998" y="846584"/>
          <a:ext cx="4309002" cy="5845812"/>
        </p:xfrm>
        <a:graphic>
          <a:graphicData uri="http://schemas.openxmlformats.org/drawingml/2006/table">
            <a:tbl>
              <a:tblPr firstRow="1" bandRow="1">
                <a:tableStyleId>{F2DE63D5-997A-4646-A377-4702673A728D}</a:tableStyleId>
              </a:tblPr>
              <a:tblGrid>
                <a:gridCol w="706042">
                  <a:extLst>
                    <a:ext uri="{9D8B030D-6E8A-4147-A177-3AD203B41FA5}">
                      <a16:colId xmlns:a16="http://schemas.microsoft.com/office/drawing/2014/main" val="523305797"/>
                    </a:ext>
                  </a:extLst>
                </a:gridCol>
                <a:gridCol w="682842">
                  <a:extLst>
                    <a:ext uri="{9D8B030D-6E8A-4147-A177-3AD203B41FA5}">
                      <a16:colId xmlns:a16="http://schemas.microsoft.com/office/drawing/2014/main" val="2276551709"/>
                    </a:ext>
                  </a:extLst>
                </a:gridCol>
                <a:gridCol w="1087780">
                  <a:extLst>
                    <a:ext uri="{9D8B030D-6E8A-4147-A177-3AD203B41FA5}">
                      <a16:colId xmlns:a16="http://schemas.microsoft.com/office/drawing/2014/main" val="3066159989"/>
                    </a:ext>
                  </a:extLst>
                </a:gridCol>
                <a:gridCol w="1832338">
                  <a:extLst>
                    <a:ext uri="{9D8B030D-6E8A-4147-A177-3AD203B41FA5}">
                      <a16:colId xmlns:a16="http://schemas.microsoft.com/office/drawing/2014/main" val="3141293027"/>
                    </a:ext>
                  </a:extLst>
                </a:gridCol>
              </a:tblGrid>
              <a:tr h="263489">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事業者名</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○○株式会社</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657331709"/>
                  </a:ext>
                </a:extLst>
              </a:tr>
              <a:tr h="263489">
                <a:tc rowSpan="2">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会社情報</a:t>
                      </a: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資本金</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従業員数</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453853054"/>
                  </a:ext>
                </a:extLst>
              </a:tr>
              <a:tr h="263489">
                <a:tc vMerge="1">
                  <a:txBody>
                    <a:bodyPr/>
                    <a:lstStyle/>
                    <a:p>
                      <a:pPr algn="ctr" fontAlgn="ctr"/>
                      <a:endParaRPr lang="ja-JP" altLang="en-US" sz="900" b="0" i="0" u="none" strike="noStrike">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rPr>
                        <a:t>X,XXX</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Meiryo UI" panose="020B0604030504040204" pitchFamily="50" charset="-128"/>
                          <a:ea typeface="Meiryo UI" panose="020B0604030504040204" pitchFamily="50" charset="-128"/>
                        </a:rPr>
                        <a:t>YYYY</a:t>
                      </a:r>
                      <a:r>
                        <a:rPr kumimoji="1" lang="ja-JP" altLang="en-US" sz="900" b="0" dirty="0">
                          <a:solidFill>
                            <a:schemeClr val="tx1"/>
                          </a:solidFill>
                          <a:latin typeface="Meiryo UI" panose="020B0604030504040204" pitchFamily="50" charset="-128"/>
                          <a:ea typeface="Meiryo UI" panose="020B0604030504040204" pitchFamily="50" charset="-128"/>
                        </a:rPr>
                        <a:t>人</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7718179"/>
                  </a:ext>
                </a:extLst>
              </a:tr>
              <a:tr h="263489">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拠点数</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○○県に</a:t>
                      </a:r>
                      <a:r>
                        <a:rPr kumimoji="1" lang="en-US" altLang="ja-JP" sz="900" b="0" dirty="0">
                          <a:solidFill>
                            <a:schemeClr val="tx1"/>
                          </a:solidFill>
                          <a:latin typeface="Meiryo UI" panose="020B0604030504040204" pitchFamily="50" charset="-128"/>
                          <a:ea typeface="Meiryo UI" panose="020B0604030504040204" pitchFamily="50" charset="-128"/>
                        </a:rPr>
                        <a:t>X</a:t>
                      </a:r>
                      <a:r>
                        <a:rPr kumimoji="1" lang="ja-JP" altLang="en-US" sz="900" b="0" dirty="0">
                          <a:solidFill>
                            <a:schemeClr val="tx1"/>
                          </a:solidFill>
                          <a:latin typeface="Meiryo UI" panose="020B0604030504040204" pitchFamily="50" charset="-128"/>
                          <a:ea typeface="Meiryo UI" panose="020B0604030504040204" pitchFamily="50" charset="-128"/>
                        </a:rPr>
                        <a:t>か所、△△県に</a:t>
                      </a:r>
                      <a:r>
                        <a:rPr kumimoji="1" lang="en-US" altLang="ja-JP" sz="900" b="0" dirty="0">
                          <a:solidFill>
                            <a:schemeClr val="tx1"/>
                          </a:solidFill>
                          <a:latin typeface="Meiryo UI" panose="020B0604030504040204" pitchFamily="50" charset="-128"/>
                          <a:ea typeface="Meiryo UI" panose="020B0604030504040204" pitchFamily="50" charset="-128"/>
                        </a:rPr>
                        <a:t>Y</a:t>
                      </a:r>
                      <a:r>
                        <a:rPr kumimoji="1" lang="ja-JP" altLang="en-US" sz="900" b="0" dirty="0">
                          <a:solidFill>
                            <a:schemeClr val="tx1"/>
                          </a:solidFill>
                          <a:latin typeface="Meiryo UI" panose="020B0604030504040204" pitchFamily="50" charset="-128"/>
                          <a:ea typeface="Meiryo UI" panose="020B0604030504040204" pitchFamily="50" charset="-128"/>
                        </a:rPr>
                        <a:t>か所、全国に</a:t>
                      </a:r>
                      <a:r>
                        <a:rPr kumimoji="1" lang="en-US" altLang="ja-JP" sz="900" b="0" dirty="0">
                          <a:solidFill>
                            <a:schemeClr val="tx1"/>
                          </a:solidFill>
                          <a:latin typeface="Meiryo UI" panose="020B0604030504040204" pitchFamily="50" charset="-128"/>
                          <a:ea typeface="Meiryo UI" panose="020B0604030504040204" pitchFamily="50" charset="-128"/>
                        </a:rPr>
                        <a:t>Z</a:t>
                      </a:r>
                      <a:r>
                        <a:rPr kumimoji="1" lang="ja-JP" altLang="en-US" sz="900" b="0" dirty="0">
                          <a:solidFill>
                            <a:schemeClr val="tx1"/>
                          </a:solidFill>
                          <a:latin typeface="Meiryo UI" panose="020B0604030504040204" pitchFamily="50" charset="-128"/>
                          <a:ea typeface="Meiryo UI" panose="020B0604030504040204" pitchFamily="50" charset="-128"/>
                        </a:rPr>
                        <a:t>か所</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dirty="0"/>
                    </a:p>
                  </a:txBody>
                  <a:tcPr/>
                </a:tc>
                <a:extLst>
                  <a:ext uri="{0D108BD9-81ED-4DB2-BD59-A6C34878D82A}">
                    <a16:rowId xmlns:a16="http://schemas.microsoft.com/office/drawing/2014/main" val="4081246614"/>
                  </a:ext>
                </a:extLst>
              </a:tr>
              <a:tr h="263489">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施設名</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☆☆センター</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697386556"/>
                  </a:ext>
                </a:extLst>
              </a:tr>
              <a:tr h="263489">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所在地</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○○県△△市●町</a:t>
                      </a:r>
                      <a:r>
                        <a:rPr kumimoji="1" lang="en-US" altLang="ja-JP" sz="900" b="0" dirty="0">
                          <a:solidFill>
                            <a:schemeClr val="tx1"/>
                          </a:solidFill>
                          <a:latin typeface="Meiryo UI" panose="020B0604030504040204" pitchFamily="50" charset="-128"/>
                          <a:ea typeface="Meiryo UI" panose="020B0604030504040204" pitchFamily="50" charset="-128"/>
                        </a:rPr>
                        <a:t>X-XX-XXX</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06966889"/>
                  </a:ext>
                </a:extLst>
              </a:tr>
              <a:tr h="271631">
                <a:tc rowSpan="2">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委託先</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システム構築・連携</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自動化・機械化機器</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25104238"/>
                  </a:ext>
                </a:extLst>
              </a:tr>
              <a:tr h="271631">
                <a:tc vMerge="1">
                  <a:txBody>
                    <a:bodyPr/>
                    <a:lstStyle/>
                    <a:p>
                      <a:endParaRPr dirty="0"/>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rPr>
                        <a:t>XXX</a:t>
                      </a:r>
                      <a:r>
                        <a:rPr kumimoji="1" lang="ja-JP" altLang="en-US" sz="900" b="0" dirty="0">
                          <a:solidFill>
                            <a:schemeClr val="tx1"/>
                          </a:solidFill>
                          <a:latin typeface="Meiryo UI" panose="020B0604030504040204" pitchFamily="50" charset="-128"/>
                          <a:ea typeface="Meiryo UI" panose="020B0604030504040204" pitchFamily="50" charset="-128"/>
                        </a:rPr>
                        <a:t>システム株式会社</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Meiryo UI" panose="020B0604030504040204" pitchFamily="50" charset="-128"/>
                          <a:ea typeface="Meiryo UI" panose="020B0604030504040204" pitchFamily="50" charset="-128"/>
                        </a:rPr>
                        <a:t>YYY</a:t>
                      </a:r>
                      <a:r>
                        <a:rPr kumimoji="1" lang="ja-JP" altLang="en-US" sz="900" b="0" dirty="0">
                          <a:solidFill>
                            <a:schemeClr val="tx1"/>
                          </a:solidFill>
                          <a:latin typeface="Meiryo UI" panose="020B0604030504040204" pitchFamily="50" charset="-128"/>
                          <a:ea typeface="Meiryo UI" panose="020B0604030504040204" pitchFamily="50" charset="-128"/>
                        </a:rPr>
                        <a:t>工業株式会社</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6744133"/>
                  </a:ext>
                </a:extLst>
              </a:tr>
              <a:tr h="293910">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事業費</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（税抜）</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rPr>
                        <a:t>600</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Meiryo UI" panose="020B0604030504040204" pitchFamily="50" charset="-128"/>
                          <a:ea typeface="Meiryo UI" panose="020B0604030504040204" pitchFamily="50" charset="-128"/>
                        </a:rPr>
                        <a:t>400</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9294874"/>
                  </a:ext>
                </a:extLst>
              </a:tr>
              <a:tr h="293910">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補助金申請額</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（税抜）</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rPr>
                        <a:t>300</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rPr>
                        <a:t>200</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0401477"/>
                  </a:ext>
                </a:extLst>
              </a:tr>
              <a:tr h="1566898">
                <a:tc rowSpan="2">
                  <a:txBody>
                    <a:bodyPr/>
                    <a:lstStyle/>
                    <a:p>
                      <a:pPr algn="ctr"/>
                      <a:r>
                        <a:rPr kumimoji="1" lang="ja-JP" altLang="en-US" sz="900" b="0" dirty="0">
                          <a:solidFill>
                            <a:schemeClr val="bg1"/>
                          </a:solidFill>
                          <a:latin typeface="Meiryo UI" panose="020B0604030504040204" pitchFamily="50" charset="-128"/>
                          <a:ea typeface="Meiryo UI" panose="020B0604030504040204" pitchFamily="50" charset="-128"/>
                        </a:rPr>
                        <a:t>事業概要</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l"/>
                      <a:r>
                        <a:rPr kumimoji="1" lang="ja-JP" altLang="en-US" sz="900" b="0" dirty="0">
                          <a:solidFill>
                            <a:schemeClr val="tx1"/>
                          </a:solidFill>
                          <a:latin typeface="Meiryo UI" panose="020B0604030504040204" pitchFamily="50" charset="-128"/>
                          <a:ea typeface="Meiryo UI" panose="020B0604030504040204" pitchFamily="50" charset="-128"/>
                        </a:rPr>
                        <a:t>物流</a:t>
                      </a:r>
                      <a:r>
                        <a:rPr kumimoji="1" lang="en-US" altLang="ja-JP" sz="900" b="0" dirty="0">
                          <a:solidFill>
                            <a:schemeClr val="tx1"/>
                          </a:solidFill>
                          <a:latin typeface="Meiryo UI" panose="020B0604030504040204" pitchFamily="50" charset="-128"/>
                          <a:ea typeface="Meiryo UI" panose="020B0604030504040204" pitchFamily="50" charset="-128"/>
                        </a:rPr>
                        <a:t>DX</a:t>
                      </a:r>
                      <a:r>
                        <a:rPr kumimoji="1" lang="ja-JP" altLang="en-US" sz="900" b="0" dirty="0">
                          <a:solidFill>
                            <a:schemeClr val="tx1"/>
                          </a:solidFill>
                          <a:latin typeface="Meiryo UI" panose="020B0604030504040204" pitchFamily="50" charset="-128"/>
                          <a:ea typeface="Meiryo UI" panose="020B0604030504040204" pitchFamily="50" charset="-128"/>
                        </a:rPr>
                        <a:t>を</a:t>
                      </a:r>
                      <a:endParaRPr kumimoji="1" lang="en-US" altLang="ja-JP" sz="900" b="0" dirty="0">
                        <a:solidFill>
                          <a:schemeClr val="tx1"/>
                        </a:solidFill>
                        <a:latin typeface="Meiryo UI" panose="020B0604030504040204" pitchFamily="50" charset="-128"/>
                        <a:ea typeface="Meiryo UI" panose="020B0604030504040204" pitchFamily="50" charset="-128"/>
                      </a:endParaRPr>
                    </a:p>
                    <a:p>
                      <a:pPr algn="l"/>
                      <a:r>
                        <a:rPr kumimoji="1" lang="ja-JP" altLang="en-US" sz="900" b="0" dirty="0">
                          <a:solidFill>
                            <a:schemeClr val="tx1"/>
                          </a:solidFill>
                          <a:latin typeface="Meiryo UI" panose="020B0604030504040204" pitchFamily="50" charset="-128"/>
                          <a:ea typeface="Meiryo UI" panose="020B0604030504040204" pitchFamily="50" charset="-128"/>
                        </a:rPr>
                        <a:t>実施する</a:t>
                      </a:r>
                      <a:endParaRPr kumimoji="1" lang="en-US" altLang="ja-JP" sz="900" b="0" dirty="0">
                        <a:solidFill>
                          <a:schemeClr val="tx1"/>
                        </a:solidFill>
                        <a:latin typeface="Meiryo UI" panose="020B0604030504040204" pitchFamily="50" charset="-128"/>
                        <a:ea typeface="Meiryo UI" panose="020B0604030504040204" pitchFamily="50" charset="-128"/>
                      </a:endParaRPr>
                    </a:p>
                    <a:p>
                      <a:pPr algn="l"/>
                      <a:r>
                        <a:rPr kumimoji="1" lang="ja-JP" altLang="en-US" sz="900" b="0" dirty="0">
                          <a:solidFill>
                            <a:schemeClr val="tx1"/>
                          </a:solidFill>
                          <a:latin typeface="Meiryo UI" panose="020B0604030504040204" pitchFamily="50" charset="-128"/>
                          <a:ea typeface="Meiryo UI" panose="020B0604030504040204" pitchFamily="50" charset="-128"/>
                        </a:rPr>
                        <a:t>背景</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171450" indent="-171450" algn="l" fontAlgn="ctr">
                        <a:buFont typeface="Arial" panose="020B0604020202020204" pitchFamily="34" charset="0"/>
                        <a:buChar char="•"/>
                      </a:pPr>
                      <a:r>
                        <a:rPr kumimoji="1" lang="ja-JP" altLang="en-US" sz="900" i="0" dirty="0">
                          <a:solidFill>
                            <a:schemeClr val="tx1"/>
                          </a:solidFill>
                          <a:latin typeface="Meiryo UI" panose="020B0604030504040204" pitchFamily="50" charset="-128"/>
                          <a:ea typeface="Meiryo UI" panose="020B0604030504040204" pitchFamily="50" charset="-128"/>
                        </a:rPr>
                        <a:t>弊社は少量多品種の荷物を扱うため、作業効率が従業員のスキル（荷物ごとの帳票処理方法の理解や各品目の格納位置の把握など）により左右されやすく、熟練するまでの間に従業員の退職が相次ぎ、人材不足による業務効率化及びスキルの蓄積に課題がある。</a:t>
                      </a:r>
                      <a:endParaRPr kumimoji="1" lang="en-US" altLang="ja-JP" sz="900" i="0" dirty="0">
                        <a:solidFill>
                          <a:schemeClr val="tx1"/>
                        </a:solidFill>
                        <a:latin typeface="Meiryo UI" panose="020B0604030504040204" pitchFamily="50" charset="-128"/>
                        <a:ea typeface="Meiryo UI" panose="020B0604030504040204" pitchFamily="50" charset="-128"/>
                      </a:endParaRPr>
                    </a:p>
                    <a:p>
                      <a:pPr marL="171450" indent="-171450" algn="l" fontAlgn="ctr">
                        <a:buFont typeface="Arial" panose="020B0604020202020204" pitchFamily="34" charset="0"/>
                        <a:buChar char="•"/>
                      </a:pPr>
                      <a:r>
                        <a:rPr kumimoji="1" lang="ja-JP" altLang="en-US" sz="900" i="0" dirty="0">
                          <a:solidFill>
                            <a:schemeClr val="tx1"/>
                          </a:solidFill>
                          <a:latin typeface="Meiryo UI" panose="020B0604030504040204" pitchFamily="50" charset="-128"/>
                          <a:ea typeface="Meiryo UI" panose="020B0604030504040204" pitchFamily="50" charset="-128"/>
                        </a:rPr>
                        <a:t>システム・機器の導入により、熟練度の低い作業者の作業効率を上昇させることで、人材の定着および労働環境の改善を図る</a:t>
                      </a:r>
                      <a:endParaRPr kumimoji="1" lang="en-US" altLang="ja-JP" sz="900" i="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872080281"/>
                  </a:ext>
                </a:extLst>
              </a:tr>
              <a:tr h="1566898">
                <a:tc vMerge="1">
                  <a:txBody>
                    <a:bodyPr/>
                    <a:lstStyle/>
                    <a:p>
                      <a:pPr algn="ctr"/>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900" b="0" dirty="0">
                          <a:solidFill>
                            <a:schemeClr val="tx1"/>
                          </a:solidFill>
                          <a:latin typeface="Meiryo UI" panose="020B0604030504040204" pitchFamily="50" charset="-128"/>
                          <a:ea typeface="Meiryo UI" panose="020B0604030504040204" pitchFamily="50" charset="-128"/>
                        </a:rPr>
                        <a:t>期待される</a:t>
                      </a:r>
                      <a:endParaRPr kumimoji="1" lang="en-US" altLang="ja-JP" sz="900" b="0" dirty="0">
                        <a:solidFill>
                          <a:schemeClr val="tx1"/>
                        </a:solidFill>
                        <a:latin typeface="Meiryo UI" panose="020B0604030504040204" pitchFamily="50" charset="-128"/>
                        <a:ea typeface="Meiryo UI" panose="020B0604030504040204" pitchFamily="50" charset="-128"/>
                      </a:endParaRPr>
                    </a:p>
                    <a:p>
                      <a:pPr algn="l"/>
                      <a:r>
                        <a:rPr kumimoji="1" lang="ja-JP" altLang="en-US" sz="900" b="0" dirty="0">
                          <a:solidFill>
                            <a:schemeClr val="tx1"/>
                          </a:solidFill>
                          <a:latin typeface="Meiryo UI" panose="020B0604030504040204" pitchFamily="50" charset="-128"/>
                          <a:ea typeface="Meiryo UI" panose="020B0604030504040204" pitchFamily="50" charset="-128"/>
                        </a:rPr>
                        <a:t>効果</a:t>
                      </a:r>
                      <a:endParaRPr kumimoji="1" lang="en-US" altLang="ja-JP" sz="900" b="0" dirty="0">
                        <a:solidFill>
                          <a:schemeClr val="tx1"/>
                        </a:solidFill>
                        <a:latin typeface="Meiryo UI" panose="020B0604030504040204" pitchFamily="50" charset="-128"/>
                        <a:ea typeface="Meiryo UI" panose="020B0604030504040204" pitchFamily="50" charset="-128"/>
                      </a:endParaRPr>
                    </a:p>
                    <a:p>
                      <a:pPr algn="l"/>
                      <a:r>
                        <a:rPr kumimoji="1" lang="en-US" altLang="ja-JP" sz="900" b="0" dirty="0">
                          <a:solidFill>
                            <a:schemeClr val="tx1"/>
                          </a:solidFill>
                          <a:latin typeface="Meiryo UI" panose="020B0604030504040204" pitchFamily="50" charset="-128"/>
                          <a:ea typeface="Meiryo UI" panose="020B0604030504040204" pitchFamily="50" charset="-128"/>
                        </a:rPr>
                        <a:t>※</a:t>
                      </a:r>
                      <a:r>
                        <a:rPr kumimoji="1" lang="ja-JP" altLang="en-US" sz="900" b="0" dirty="0">
                          <a:solidFill>
                            <a:schemeClr val="tx1"/>
                          </a:solidFill>
                          <a:latin typeface="Meiryo UI" panose="020B0604030504040204" pitchFamily="50" charset="-128"/>
                          <a:ea typeface="Meiryo UI" panose="020B0604030504040204" pitchFamily="50" charset="-128"/>
                        </a:rPr>
                        <a:t>定量・定性双方の内容が記載されていることが望ましい</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dirty="0">
                          <a:solidFill>
                            <a:schemeClr val="tx1"/>
                          </a:solidFill>
                          <a:latin typeface="Meiryo UI" panose="020B0604030504040204" pitchFamily="50" charset="-128"/>
                          <a:ea typeface="Meiryo UI" panose="020B0604030504040204" pitchFamily="50" charset="-128"/>
                        </a:rPr>
                        <a:t>システムのサポート（保管場所の可視化、明確化・帳票処理の簡略化）により、熟練度の低い作業者でも多品種少量の仕分けを効率的に実施</a:t>
                      </a:r>
                    </a:p>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dirty="0">
                          <a:solidFill>
                            <a:schemeClr val="tx1"/>
                          </a:solidFill>
                          <a:latin typeface="Meiryo UI" panose="020B0604030504040204" pitchFamily="50" charset="-128"/>
                          <a:ea typeface="Meiryo UI" panose="020B0604030504040204" pitchFamily="50" charset="-128"/>
                        </a:rPr>
                        <a:t>現状発生している誤ピックのうち、「帳簿の書き間違い」・「商品の見間違い」という原因を排除し、誤ピック発生件数を</a:t>
                      </a:r>
                      <a:r>
                        <a:rPr kumimoji="1" lang="en-US" altLang="ja-JP" sz="900" dirty="0">
                          <a:solidFill>
                            <a:schemeClr val="tx1"/>
                          </a:solidFill>
                          <a:latin typeface="Meiryo UI" panose="020B0604030504040204" pitchFamily="50" charset="-128"/>
                          <a:ea typeface="Meiryo UI" panose="020B0604030504040204" pitchFamily="50" charset="-128"/>
                        </a:rPr>
                        <a:t>XX%</a:t>
                      </a:r>
                      <a:r>
                        <a:rPr kumimoji="1" lang="ja-JP" altLang="en-US" sz="900" dirty="0">
                          <a:solidFill>
                            <a:schemeClr val="tx1"/>
                          </a:solidFill>
                          <a:latin typeface="Meiryo UI" panose="020B0604030504040204" pitchFamily="50" charset="-128"/>
                          <a:ea typeface="Meiryo UI" panose="020B0604030504040204" pitchFamily="50" charset="-128"/>
                        </a:rPr>
                        <a:t>削減。作業時間に換算すると</a:t>
                      </a:r>
                      <a:r>
                        <a:rPr kumimoji="1" lang="en-US" altLang="ja-JP" sz="900" dirty="0">
                          <a:solidFill>
                            <a:schemeClr val="tx1"/>
                          </a:solidFill>
                          <a:latin typeface="Meiryo UI" panose="020B0604030504040204" pitchFamily="50" charset="-128"/>
                          <a:ea typeface="Meiryo UI" panose="020B0604030504040204" pitchFamily="50" charset="-128"/>
                        </a:rPr>
                        <a:t>XXX</a:t>
                      </a:r>
                      <a:r>
                        <a:rPr kumimoji="1" lang="ja-JP" altLang="en-US" sz="900" dirty="0">
                          <a:solidFill>
                            <a:schemeClr val="tx1"/>
                          </a:solidFill>
                          <a:latin typeface="Meiryo UI" panose="020B0604030504040204" pitchFamily="50" charset="-128"/>
                          <a:ea typeface="Meiryo UI" panose="020B0604030504040204" pitchFamily="50" charset="-128"/>
                        </a:rPr>
                        <a:t>時間削減。</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99158157"/>
                  </a:ext>
                </a:extLst>
              </a:tr>
            </a:tbl>
          </a:graphicData>
        </a:graphic>
      </p:graphicFrame>
      <p:graphicFrame>
        <p:nvGraphicFramePr>
          <p:cNvPr id="12" name="表 11">
            <a:extLst>
              <a:ext uri="{FF2B5EF4-FFF2-40B4-BE49-F238E27FC236}">
                <a16:creationId xmlns:a16="http://schemas.microsoft.com/office/drawing/2014/main" id="{E5528D8B-81AD-0A5C-426D-E31DED5BAC2D}"/>
              </a:ext>
            </a:extLst>
          </p:cNvPr>
          <p:cNvGraphicFramePr>
            <a:graphicFrameLocks noGrp="1"/>
          </p:cNvGraphicFramePr>
          <p:nvPr>
            <p:extLst>
              <p:ext uri="{D42A27DB-BD31-4B8C-83A1-F6EECF244321}">
                <p14:modId xmlns:p14="http://schemas.microsoft.com/office/powerpoint/2010/main" val="4178238926"/>
              </p:ext>
            </p:extLst>
          </p:nvPr>
        </p:nvGraphicFramePr>
        <p:xfrm>
          <a:off x="4572000" y="841634"/>
          <a:ext cx="4309003" cy="1768724"/>
        </p:xfrm>
        <a:graphic>
          <a:graphicData uri="http://schemas.openxmlformats.org/drawingml/2006/table">
            <a:tbl>
              <a:tblPr firstRow="1" bandRow="1">
                <a:tableStyleId>{F2DE63D5-997A-4646-A377-4702673A728D}</a:tableStyleId>
              </a:tblPr>
              <a:tblGrid>
                <a:gridCol w="705419">
                  <a:extLst>
                    <a:ext uri="{9D8B030D-6E8A-4147-A177-3AD203B41FA5}">
                      <a16:colId xmlns:a16="http://schemas.microsoft.com/office/drawing/2014/main" val="2462314560"/>
                    </a:ext>
                  </a:extLst>
                </a:gridCol>
                <a:gridCol w="671894">
                  <a:extLst>
                    <a:ext uri="{9D8B030D-6E8A-4147-A177-3AD203B41FA5}">
                      <a16:colId xmlns:a16="http://schemas.microsoft.com/office/drawing/2014/main" val="1247930542"/>
                    </a:ext>
                  </a:extLst>
                </a:gridCol>
                <a:gridCol w="2931690">
                  <a:extLst>
                    <a:ext uri="{9D8B030D-6E8A-4147-A177-3AD203B41FA5}">
                      <a16:colId xmlns:a16="http://schemas.microsoft.com/office/drawing/2014/main" val="1547864662"/>
                    </a:ext>
                  </a:extLst>
                </a:gridCol>
              </a:tblGrid>
              <a:tr h="239132">
                <a:tc rowSpan="2">
                  <a:txBody>
                    <a:bodyPr/>
                    <a:lstStyle/>
                    <a:p>
                      <a:pPr algn="ctr"/>
                      <a:r>
                        <a:rPr kumimoji="1" lang="ja-JP" altLang="en-US" sz="900" b="0">
                          <a:solidFill>
                            <a:schemeClr val="bg1"/>
                          </a:solidFill>
                          <a:latin typeface="Meiryo UI" panose="020B0604030504040204" pitchFamily="50" charset="-128"/>
                          <a:ea typeface="Meiryo UI" panose="020B0604030504040204" pitchFamily="50" charset="-128"/>
                        </a:rPr>
                        <a:t>計画概要</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F7F7F"/>
                    </a:solidFill>
                  </a:tcPr>
                </a:tc>
                <a:tc>
                  <a:txBody>
                    <a:bodyPr/>
                    <a:lstStyle/>
                    <a:p>
                      <a:pPr algn="ctr"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事業期間</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交付決定通知日　～　令和</a:t>
                      </a:r>
                      <a:r>
                        <a:rPr kumimoji="1" lang="en-US" altLang="ja-JP" sz="900" b="0" dirty="0">
                          <a:solidFill>
                            <a:schemeClr val="tx1"/>
                          </a:solidFill>
                          <a:latin typeface="Meiryo UI" panose="020B0604030504040204" pitchFamily="50" charset="-128"/>
                          <a:ea typeface="Meiryo UI" panose="020B0604030504040204" pitchFamily="50" charset="-128"/>
                        </a:rPr>
                        <a:t>9</a:t>
                      </a:r>
                      <a:r>
                        <a:rPr kumimoji="1" lang="ja-JP" altLang="en-US" sz="900" b="0" dirty="0">
                          <a:solidFill>
                            <a:schemeClr val="tx1"/>
                          </a:solidFill>
                          <a:latin typeface="Meiryo UI" panose="020B0604030504040204" pitchFamily="50" charset="-128"/>
                          <a:ea typeface="Meiryo UI" panose="020B0604030504040204" pitchFamily="50" charset="-128"/>
                        </a:rPr>
                        <a:t>年</a:t>
                      </a:r>
                      <a:r>
                        <a:rPr kumimoji="1" lang="en-US" altLang="ja-JP" sz="900" b="0" dirty="0">
                          <a:solidFill>
                            <a:schemeClr val="tx1"/>
                          </a:solidFill>
                          <a:latin typeface="Meiryo UI" panose="020B0604030504040204" pitchFamily="50" charset="-128"/>
                          <a:ea typeface="Meiryo UI" panose="020B0604030504040204" pitchFamily="50" charset="-128"/>
                        </a:rPr>
                        <a:t>2</a:t>
                      </a:r>
                      <a:r>
                        <a:rPr kumimoji="1" lang="ja-JP" altLang="en-US" sz="900" b="0" dirty="0">
                          <a:solidFill>
                            <a:schemeClr val="tx1"/>
                          </a:solidFill>
                          <a:latin typeface="Meiryo UI" panose="020B0604030504040204" pitchFamily="50" charset="-128"/>
                          <a:ea typeface="Meiryo UI" panose="020B0604030504040204" pitchFamily="50" charset="-128"/>
                        </a:rPr>
                        <a:t>月</a:t>
                      </a:r>
                      <a:r>
                        <a:rPr kumimoji="1" lang="en-US" altLang="ja-JP" sz="900" b="0" dirty="0">
                          <a:solidFill>
                            <a:schemeClr val="tx1"/>
                          </a:solidFill>
                          <a:latin typeface="Meiryo UI" panose="020B0604030504040204" pitchFamily="50" charset="-128"/>
                          <a:ea typeface="Meiryo UI" panose="020B0604030504040204" pitchFamily="50" charset="-128"/>
                        </a:rPr>
                        <a:t>28</a:t>
                      </a:r>
                      <a:r>
                        <a:rPr kumimoji="1" lang="ja-JP" altLang="en-US" sz="900" b="0" dirty="0">
                          <a:solidFill>
                            <a:schemeClr val="tx1"/>
                          </a:solidFill>
                          <a:latin typeface="Meiryo UI" panose="020B0604030504040204" pitchFamily="50" charset="-128"/>
                          <a:ea typeface="Meiryo UI" panose="020B0604030504040204" pitchFamily="50" charset="-128"/>
                        </a:rPr>
                        <a:t>日</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5996569"/>
                  </a:ext>
                </a:extLst>
              </a:tr>
              <a:tr h="1529592">
                <a:tc vMerge="1">
                  <a:txBody>
                    <a:bodyPr/>
                    <a:lstStyle/>
                    <a:p>
                      <a:endParaRPr kumimoji="1" lang="ja-JP" altLang="en-US"/>
                    </a:p>
                  </a:txBody>
                  <a:tcPr>
                    <a:lnT w="6350" cap="flat" cmpd="sng" algn="ctr">
                      <a:noFill/>
                      <a:prstDash val="solid"/>
                      <a:miter lim="800000"/>
                    </a:lnT>
                  </a:tcPr>
                </a:tc>
                <a:tc>
                  <a:txBody>
                    <a:bodyPr/>
                    <a:lstStyle/>
                    <a:p>
                      <a:pPr algn="ctr" fontAlgn="ctr"/>
                      <a:r>
                        <a:rPr kumimoji="1" lang="ja-JP" altLang="en-US" sz="900" b="0" dirty="0">
                          <a:solidFill>
                            <a:schemeClr val="tx1"/>
                          </a:solidFill>
                          <a:latin typeface="Meiryo UI" panose="020B0604030504040204" pitchFamily="50" charset="-128"/>
                          <a:ea typeface="Meiryo UI" panose="020B0604030504040204" pitchFamily="50" charset="-128"/>
                        </a:rPr>
                        <a:t>計画概要</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dirty="0">
                          <a:solidFill>
                            <a:schemeClr val="tx1"/>
                          </a:solidFill>
                          <a:latin typeface="Meiryo UI" panose="020B0604030504040204" pitchFamily="50" charset="-128"/>
                          <a:ea typeface="Meiryo UI" panose="020B0604030504040204" pitchFamily="50" charset="-128"/>
                        </a:rPr>
                        <a:t>XX</a:t>
                      </a:r>
                      <a:r>
                        <a:rPr kumimoji="1" lang="ja-JP" altLang="en-US" sz="900" b="0" dirty="0">
                          <a:solidFill>
                            <a:schemeClr val="tx1"/>
                          </a:solidFill>
                          <a:latin typeface="Meiryo UI" panose="020B0604030504040204" pitchFamily="50" charset="-128"/>
                          <a:ea typeface="Meiryo UI" panose="020B0604030504040204" pitchFamily="50" charset="-128"/>
                        </a:rPr>
                        <a:t>システム株式会社と連携し、入荷貨物・出荷貨物を管理するシステムを開発。</a:t>
                      </a:r>
                      <a:r>
                        <a:rPr kumimoji="1" lang="en-US" altLang="ja-JP" sz="900" b="0" dirty="0">
                          <a:solidFill>
                            <a:schemeClr val="tx1"/>
                          </a:solidFill>
                          <a:latin typeface="Meiryo UI" panose="020B0604030504040204" pitchFamily="50" charset="-128"/>
                          <a:ea typeface="Meiryo UI" panose="020B0604030504040204" pitchFamily="50" charset="-128"/>
                        </a:rPr>
                        <a:t>YYY</a:t>
                      </a:r>
                      <a:r>
                        <a:rPr kumimoji="1" lang="ja-JP" altLang="en-US" sz="900" b="0" dirty="0">
                          <a:solidFill>
                            <a:schemeClr val="tx1"/>
                          </a:solidFill>
                          <a:latin typeface="Meiryo UI" panose="020B0604030504040204" pitchFamily="50" charset="-128"/>
                          <a:ea typeface="Meiryo UI" panose="020B0604030504040204" pitchFamily="50" charset="-128"/>
                        </a:rPr>
                        <a:t>工業株式会社と連携し。商品情報を読み取るハンディ機器を開発・導入する。</a:t>
                      </a:r>
                      <a:endParaRPr kumimoji="1" lang="en-US" altLang="ja-JP" sz="900" b="0"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b="0" dirty="0">
                          <a:solidFill>
                            <a:schemeClr val="tx1"/>
                          </a:solidFill>
                          <a:latin typeface="Meiryo UI" panose="020B0604030504040204" pitchFamily="50" charset="-128"/>
                          <a:ea typeface="Meiryo UI" panose="020B0604030504040204" pitchFamily="50" charset="-128"/>
                        </a:rPr>
                        <a:t>本システムにより、多岐に渡る各品目の保管場所や品目ごとの仕分けなどの後工程を従業員が簡単に確認でき、習熟度の低い従業員の作業効率の向上を目指す。</a:t>
                      </a:r>
                    </a:p>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b="0" dirty="0">
                          <a:solidFill>
                            <a:schemeClr val="tx1"/>
                          </a:solidFill>
                          <a:latin typeface="Meiryo UI" panose="020B0604030504040204" pitchFamily="50" charset="-128"/>
                          <a:ea typeface="Meiryo UI" panose="020B0604030504040204" pitchFamily="50" charset="-128"/>
                        </a:rPr>
                        <a:t>導入に際し、現場に聞き取りを行い、</a:t>
                      </a:r>
                      <a:r>
                        <a:rPr kumimoji="1" lang="en-US" altLang="ja-JP" sz="900" b="0" dirty="0">
                          <a:solidFill>
                            <a:schemeClr val="tx1"/>
                          </a:solidFill>
                          <a:latin typeface="Meiryo UI" panose="020B0604030504040204" pitchFamily="50" charset="-128"/>
                          <a:ea typeface="Meiryo UI" panose="020B0604030504040204" pitchFamily="50" charset="-128"/>
                        </a:rPr>
                        <a:t>QR</a:t>
                      </a:r>
                      <a:r>
                        <a:rPr kumimoji="1" lang="ja-JP" altLang="en-US" sz="900" b="0" dirty="0">
                          <a:solidFill>
                            <a:schemeClr val="tx1"/>
                          </a:solidFill>
                          <a:latin typeface="Meiryo UI" panose="020B0604030504040204" pitchFamily="50" charset="-128"/>
                          <a:ea typeface="Meiryo UI" panose="020B0604030504040204" pitchFamily="50" charset="-128"/>
                        </a:rPr>
                        <a:t>コードの読み取り速度などの細かな要件もすり合わせのうえ、開発を行う。また、並行してシステムの導入に伴う作業動線の改善も社内で検討し、システム導入の効果を最大化させる</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4332016"/>
                  </a:ext>
                </a:extLst>
              </a:tr>
            </a:tbl>
          </a:graphicData>
        </a:graphic>
      </p:graphicFrame>
      <p:graphicFrame>
        <p:nvGraphicFramePr>
          <p:cNvPr id="13" name="表 12">
            <a:extLst>
              <a:ext uri="{FF2B5EF4-FFF2-40B4-BE49-F238E27FC236}">
                <a16:creationId xmlns:a16="http://schemas.microsoft.com/office/drawing/2014/main" id="{BD1A0AD9-2BD3-05DC-B54F-AC880D592278}"/>
              </a:ext>
            </a:extLst>
          </p:cNvPr>
          <p:cNvGraphicFramePr>
            <a:graphicFrameLocks noGrp="1"/>
          </p:cNvGraphicFramePr>
          <p:nvPr>
            <p:extLst>
              <p:ext uri="{D42A27DB-BD31-4B8C-83A1-F6EECF244321}">
                <p14:modId xmlns:p14="http://schemas.microsoft.com/office/powerpoint/2010/main" val="3870391040"/>
              </p:ext>
            </p:extLst>
          </p:nvPr>
        </p:nvGraphicFramePr>
        <p:xfrm>
          <a:off x="4572000" y="2610358"/>
          <a:ext cx="4309004" cy="4083801"/>
        </p:xfrm>
        <a:graphic>
          <a:graphicData uri="http://schemas.openxmlformats.org/drawingml/2006/table">
            <a:tbl>
              <a:tblPr firstRow="1" bandRow="1">
                <a:tableStyleId>{F2DE63D5-997A-4646-A377-4702673A728D}</a:tableStyleId>
              </a:tblPr>
              <a:tblGrid>
                <a:gridCol w="705419">
                  <a:extLst>
                    <a:ext uri="{9D8B030D-6E8A-4147-A177-3AD203B41FA5}">
                      <a16:colId xmlns:a16="http://schemas.microsoft.com/office/drawing/2014/main" val="4169196622"/>
                    </a:ext>
                  </a:extLst>
                </a:gridCol>
                <a:gridCol w="671894">
                  <a:extLst>
                    <a:ext uri="{9D8B030D-6E8A-4147-A177-3AD203B41FA5}">
                      <a16:colId xmlns:a16="http://schemas.microsoft.com/office/drawing/2014/main" val="1919243570"/>
                    </a:ext>
                  </a:extLst>
                </a:gridCol>
                <a:gridCol w="2931691">
                  <a:extLst>
                    <a:ext uri="{9D8B030D-6E8A-4147-A177-3AD203B41FA5}">
                      <a16:colId xmlns:a16="http://schemas.microsoft.com/office/drawing/2014/main" val="2621254090"/>
                    </a:ext>
                  </a:extLst>
                </a:gridCol>
              </a:tblGrid>
              <a:tr h="1081800">
                <a:tc>
                  <a:txBody>
                    <a:bodyPr/>
                    <a:lstStyle/>
                    <a:p>
                      <a:pPr algn="ctr"/>
                      <a:r>
                        <a:rPr kumimoji="1" lang="ja-JP" altLang="en-US" sz="900" b="0">
                          <a:solidFill>
                            <a:schemeClr val="bg1"/>
                          </a:solidFill>
                          <a:latin typeface="Meiryo UI" panose="020B0604030504040204" pitchFamily="50" charset="-128"/>
                          <a:ea typeface="Meiryo UI" panose="020B0604030504040204" pitchFamily="50" charset="-128"/>
                        </a:rPr>
                        <a:t>効果検証</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marL="0" marR="0" lvl="0" indent="0" algn="ctr" defTabSz="1008126"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物流</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DX</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の効果検証方法</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日時で取得している作業別所要時間のデータを用い、仕分け作業時間の削減効果や誤ピック発生件数の削減効果を検証する。検証に当たっては、時期・曜日・荷物の種類による繁閑差を考慮して評価する。</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7467360"/>
                  </a:ext>
                </a:extLst>
              </a:tr>
              <a:tr h="1293371">
                <a:tc rowSpan="3">
                  <a:txBody>
                    <a:bodyPr/>
                    <a:lstStyle/>
                    <a:p>
                      <a:pPr algn="ctr"/>
                      <a:r>
                        <a:rPr kumimoji="1" lang="ja-JP" altLang="en-US" sz="900" b="0" dirty="0">
                          <a:solidFill>
                            <a:schemeClr val="bg1"/>
                          </a:solidFill>
                          <a:latin typeface="Meiryo UI" panose="020B0604030504040204" pitchFamily="50" charset="-128"/>
                          <a:ea typeface="Meiryo UI" panose="020B0604030504040204" pitchFamily="50" charset="-128"/>
                        </a:rPr>
                        <a:t>今後の</a:t>
                      </a:r>
                      <a:endParaRPr kumimoji="1" lang="en-US" altLang="ja-JP" sz="900" b="0" dirty="0">
                        <a:solidFill>
                          <a:schemeClr val="bg1"/>
                        </a:solidFill>
                        <a:latin typeface="Meiryo UI" panose="020B0604030504040204" pitchFamily="50" charset="-128"/>
                        <a:ea typeface="Meiryo UI" panose="020B0604030504040204" pitchFamily="50" charset="-128"/>
                      </a:endParaRPr>
                    </a:p>
                    <a:p>
                      <a:pPr algn="ctr"/>
                      <a:r>
                        <a:rPr kumimoji="1" lang="ja-JP" altLang="en-US" sz="900" b="0" dirty="0">
                          <a:solidFill>
                            <a:schemeClr val="bg1"/>
                          </a:solidFill>
                          <a:latin typeface="Meiryo UI" panose="020B0604030504040204" pitchFamily="50" charset="-128"/>
                          <a:ea typeface="Meiryo UI" panose="020B0604030504040204" pitchFamily="50" charset="-128"/>
                        </a:rPr>
                        <a:t>展望</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DX</a:t>
                      </a:r>
                      <a:r>
                        <a:rPr kumimoji="1" lang="ja-JP" altLang="en-US" sz="900" b="0" dirty="0">
                          <a:solidFill>
                            <a:schemeClr val="tx1"/>
                          </a:solidFill>
                          <a:latin typeface="Meiryo UI" panose="020B0604030504040204" pitchFamily="50" charset="-128"/>
                          <a:ea typeface="Meiryo UI" panose="020B0604030504040204" pitchFamily="50" charset="-128"/>
                        </a:rPr>
                        <a:t>施策</a:t>
                      </a:r>
                    </a:p>
                    <a:p>
                      <a:pPr algn="ctr"/>
                      <a:r>
                        <a:rPr kumimoji="1" lang="ja-JP" altLang="en-US" sz="900" b="0" dirty="0">
                          <a:solidFill>
                            <a:schemeClr val="tx1"/>
                          </a:solidFill>
                          <a:latin typeface="Meiryo UI" panose="020B0604030504040204" pitchFamily="50" charset="-128"/>
                          <a:ea typeface="Meiryo UI" panose="020B0604030504040204" pitchFamily="50" charset="-128"/>
                        </a:rPr>
                        <a:t>（継続性・</a:t>
                      </a:r>
                    </a:p>
                    <a:p>
                      <a:pPr algn="ctr"/>
                      <a:r>
                        <a:rPr kumimoji="1" lang="ja-JP" altLang="en-US" sz="900" b="0" dirty="0">
                          <a:solidFill>
                            <a:schemeClr val="tx1"/>
                          </a:solidFill>
                          <a:latin typeface="Meiryo UI" panose="020B0604030504040204" pitchFamily="50" charset="-128"/>
                          <a:ea typeface="Meiryo UI" panose="020B0604030504040204" pitchFamily="50" charset="-128"/>
                        </a:rPr>
                        <a:t>展開性）</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0" lvl="0" indent="-171450" algn="l" defTabSz="100812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b="0" dirty="0">
                          <a:solidFill>
                            <a:schemeClr val="tx1"/>
                          </a:solidFill>
                          <a:latin typeface="Meiryo UI" panose="020B0604030504040204" pitchFamily="50" charset="-128"/>
                          <a:ea typeface="Meiryo UI" panose="020B0604030504040204" pitchFamily="50" charset="-128"/>
                        </a:rPr>
                        <a:t>上記の効果検証は</a:t>
                      </a:r>
                      <a:r>
                        <a:rPr kumimoji="1" lang="en-US" altLang="ja-JP" sz="900" b="0" dirty="0">
                          <a:solidFill>
                            <a:schemeClr val="tx1"/>
                          </a:solidFill>
                          <a:latin typeface="Meiryo UI" panose="020B0604030504040204" pitchFamily="50" charset="-128"/>
                          <a:ea typeface="Meiryo UI" panose="020B0604030504040204" pitchFamily="50" charset="-128"/>
                        </a:rPr>
                        <a:t>XX</a:t>
                      </a:r>
                      <a:r>
                        <a:rPr kumimoji="1" lang="ja-JP" altLang="en-US" sz="900" b="0" dirty="0">
                          <a:solidFill>
                            <a:schemeClr val="tx1"/>
                          </a:solidFill>
                          <a:latin typeface="Meiryo UI" panose="020B0604030504040204" pitchFamily="50" charset="-128"/>
                          <a:ea typeface="Meiryo UI" panose="020B0604030504040204" pitchFamily="50" charset="-128"/>
                        </a:rPr>
                        <a:t>部が</a:t>
                      </a:r>
                      <a:r>
                        <a:rPr kumimoji="1" lang="en-US" altLang="ja-JP" sz="900" b="0" dirty="0">
                          <a:solidFill>
                            <a:schemeClr val="tx1"/>
                          </a:solidFill>
                          <a:latin typeface="Meiryo UI" panose="020B0604030504040204" pitchFamily="50" charset="-128"/>
                          <a:ea typeface="Meiryo UI" panose="020B0604030504040204" pitchFamily="50" charset="-128"/>
                        </a:rPr>
                        <a:t>Y</a:t>
                      </a:r>
                      <a:r>
                        <a:rPr kumimoji="1" lang="ja-JP" altLang="en-US" sz="900" b="0" dirty="0">
                          <a:solidFill>
                            <a:schemeClr val="tx1"/>
                          </a:solidFill>
                          <a:latin typeface="Meiryo UI" panose="020B0604030504040204" pitchFamily="50" charset="-128"/>
                          <a:ea typeface="Meiryo UI" panose="020B0604030504040204" pitchFamily="50" charset="-128"/>
                        </a:rPr>
                        <a:t>か月に</a:t>
                      </a:r>
                      <a:r>
                        <a:rPr kumimoji="1" lang="en-US" altLang="ja-JP" sz="900" b="0" dirty="0">
                          <a:solidFill>
                            <a:schemeClr val="tx1"/>
                          </a:solidFill>
                          <a:latin typeface="Meiryo UI" panose="020B0604030504040204" pitchFamily="50" charset="-128"/>
                          <a:ea typeface="Meiryo UI" panose="020B0604030504040204" pitchFamily="50" charset="-128"/>
                        </a:rPr>
                        <a:t>1</a:t>
                      </a:r>
                      <a:r>
                        <a:rPr kumimoji="1" lang="ja-JP" altLang="en-US" sz="900" b="0" dirty="0">
                          <a:solidFill>
                            <a:schemeClr val="tx1"/>
                          </a:solidFill>
                          <a:latin typeface="Meiryo UI" panose="020B0604030504040204" pitchFamily="50" charset="-128"/>
                          <a:ea typeface="Meiryo UI" panose="020B0604030504040204" pitchFamily="50" charset="-128"/>
                        </a:rPr>
                        <a:t>回継続的に実施し、結果が望ましくない場合は従業員への使用感の聞き取りや倉庫内レイアウトの見直しなど、システムの導入に伴う効果の最大化を図る。</a:t>
                      </a:r>
                    </a:p>
                    <a:p>
                      <a:pPr marL="171450" marR="0" lvl="0" indent="-171450" algn="l" defTabSz="100812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b="0">
                          <a:solidFill>
                            <a:schemeClr val="tx1"/>
                          </a:solidFill>
                          <a:latin typeface="Meiryo UI" panose="020B0604030504040204" pitchFamily="50" charset="-128"/>
                          <a:ea typeface="Meiryo UI" panose="020B0604030504040204" pitchFamily="50" charset="-128"/>
                        </a:rPr>
                        <a:t>☆☆センター</a:t>
                      </a:r>
                      <a:r>
                        <a:rPr kumimoji="1" lang="ja-JP" altLang="en-US" sz="900" b="0" dirty="0">
                          <a:solidFill>
                            <a:schemeClr val="tx1"/>
                          </a:solidFill>
                          <a:latin typeface="Meiryo UI" panose="020B0604030504040204" pitchFamily="50" charset="-128"/>
                          <a:ea typeface="Meiryo UI" panose="020B0604030504040204" pitchFamily="50" charset="-128"/>
                        </a:rPr>
                        <a:t>での導入・効果検証の結果は弊社の他センターへ迅速に共有し、横展開を目指すほか、対外的な公表資料としても取り纏め、業界全体の</a:t>
                      </a:r>
                      <a:r>
                        <a:rPr kumimoji="1" lang="en-US" altLang="ja-JP" sz="900" b="0" dirty="0">
                          <a:solidFill>
                            <a:schemeClr val="tx1"/>
                          </a:solidFill>
                          <a:latin typeface="Meiryo UI" panose="020B0604030504040204" pitchFamily="50" charset="-128"/>
                          <a:ea typeface="Meiryo UI" panose="020B0604030504040204" pitchFamily="50" charset="-128"/>
                        </a:rPr>
                        <a:t>DX</a:t>
                      </a:r>
                      <a:r>
                        <a:rPr kumimoji="1" lang="ja-JP" altLang="en-US" sz="900" b="0" dirty="0">
                          <a:solidFill>
                            <a:schemeClr val="tx1"/>
                          </a:solidFill>
                          <a:latin typeface="Meiryo UI" panose="020B0604030504040204" pitchFamily="50" charset="-128"/>
                          <a:ea typeface="Meiryo UI" panose="020B0604030504040204" pitchFamily="50" charset="-128"/>
                        </a:rPr>
                        <a:t>推進に活用できる形にする</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0038257"/>
                  </a:ext>
                </a:extLst>
              </a:tr>
              <a:tr h="1081800">
                <a:tc vMerge="1">
                  <a:txBody>
                    <a:bodyPr/>
                    <a:lstStyle/>
                    <a:p>
                      <a:pPr algn="ctr"/>
                      <a:endParaRPr kumimoji="1" lang="ja-JP" altLang="en-US" sz="900" b="0">
                        <a:solidFill>
                          <a:schemeClr val="bg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人材に関する施策</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本事業により作業の効率化を実現することで、残業時間が削減されるため、これを原資に賃上げを行い、社員にとっては短い時間で稼げるように待遇改善を図る。</a:t>
                      </a:r>
                    </a:p>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また、空いた作業時間で研修なども実施することで、社員のスキル向上を図り、ソフト面からも効率向上を図る。</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6859323"/>
                  </a:ext>
                </a:extLst>
              </a:tr>
              <a:tr h="625066">
                <a:tc vMerge="1">
                  <a:txBody>
                    <a:bodyPr/>
                    <a:lstStyle/>
                    <a:p>
                      <a:endParaRPr dirty="0"/>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地域活性化に資する施策</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システムの導入により、習熟度の低い方でも従事できる仕事が増え、正社員だけでなく契約社員やパートタイム従業員も積極的に雇用できるようになるため、地域の様々な「働きたい」という需要の受け皿となることができる</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6055528"/>
                  </a:ext>
                </a:extLst>
              </a:tr>
            </a:tbl>
          </a:graphicData>
        </a:graphic>
      </p:graphicFrame>
      <p:sp>
        <p:nvSpPr>
          <p:cNvPr id="3" name="正方形/長方形 2">
            <a:extLst>
              <a:ext uri="{FF2B5EF4-FFF2-40B4-BE49-F238E27FC236}">
                <a16:creationId xmlns:a16="http://schemas.microsoft.com/office/drawing/2014/main" id="{B6832CA6-548A-5909-DC20-E3F854AEDFE5}"/>
              </a:ext>
            </a:extLst>
          </p:cNvPr>
          <p:cNvSpPr/>
          <p:nvPr/>
        </p:nvSpPr>
        <p:spPr>
          <a:xfrm>
            <a:off x="6763658" y="165606"/>
            <a:ext cx="2117346" cy="399142"/>
          </a:xfrm>
          <a:prstGeom prst="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参考例（修正後）</a:t>
            </a:r>
          </a:p>
        </p:txBody>
      </p:sp>
      <p:sp>
        <p:nvSpPr>
          <p:cNvPr id="5" name="吹き出し: 四角形 4">
            <a:extLst>
              <a:ext uri="{FF2B5EF4-FFF2-40B4-BE49-F238E27FC236}">
                <a16:creationId xmlns:a16="http://schemas.microsoft.com/office/drawing/2014/main" id="{36357248-5721-A795-BC14-1C415BA4A271}"/>
              </a:ext>
            </a:extLst>
          </p:cNvPr>
          <p:cNvSpPr/>
          <p:nvPr/>
        </p:nvSpPr>
        <p:spPr>
          <a:xfrm>
            <a:off x="365974" y="906487"/>
            <a:ext cx="3825475" cy="819509"/>
          </a:xfrm>
          <a:prstGeom prst="wedgeRectCallout">
            <a:avLst>
              <a:gd name="adj1" fmla="val -49403"/>
              <a:gd name="adj2" fmla="val 35445"/>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ts val="600"/>
              </a:spcAft>
              <a:buClr>
                <a:srgbClr val="747480"/>
              </a:buClr>
              <a:buSzTx/>
              <a:buFontTx/>
              <a:buNone/>
              <a:tabLst/>
              <a:defRPr/>
            </a:pPr>
            <a:r>
              <a:rPr kumimoji="1" lang="ja-JP" altLang="en-US" sz="1400" b="1" dirty="0">
                <a:solidFill>
                  <a:srgbClr val="2E2E38"/>
                </a:solidFill>
                <a:latin typeface="Meiryo UI"/>
                <a:ea typeface="Meiryo UI"/>
              </a:rPr>
              <a:t>＜テーマ＞</a:t>
            </a:r>
            <a:r>
              <a:rPr kumimoji="1" lang="en-US" altLang="ja-JP" sz="1400" b="1" dirty="0">
                <a:solidFill>
                  <a:srgbClr val="2E2E38"/>
                </a:solidFill>
                <a:latin typeface="Meiryo UI"/>
                <a:ea typeface="Meiryo UI"/>
              </a:rPr>
              <a:t>※</a:t>
            </a:r>
            <a:r>
              <a:rPr kumimoji="1" lang="ja-JP" altLang="en-US" sz="1400" b="1" dirty="0">
                <a:solidFill>
                  <a:srgbClr val="2E2E38"/>
                </a:solidFill>
                <a:latin typeface="Meiryo UI"/>
                <a:ea typeface="Meiryo UI"/>
              </a:rPr>
              <a:t>一例</a:t>
            </a:r>
            <a:endParaRPr kumimoji="1" lang="en-US" altLang="ja-JP" sz="1400" b="1" dirty="0">
              <a:solidFill>
                <a:srgbClr val="2E2E38"/>
              </a:solidFill>
              <a:latin typeface="Meiryo UI"/>
              <a:ea typeface="Meiryo UI"/>
            </a:endParaRPr>
          </a:p>
          <a:p>
            <a:pPr marL="0" marR="0" lvl="0" indent="0" algn="l" defTabSz="914400" rtl="0" eaLnBrk="1" fontAlgn="base" latinLnBrk="0" hangingPunct="1">
              <a:lnSpc>
                <a:spcPct val="100000"/>
              </a:lnSpc>
              <a:spcBef>
                <a:spcPct val="0"/>
              </a:spcBef>
              <a:spcAft>
                <a:spcPts val="600"/>
              </a:spcAft>
              <a:buClr>
                <a:srgbClr val="747480"/>
              </a:buClr>
              <a:buSzTx/>
              <a:buFontTx/>
              <a:buNone/>
              <a:tabLst/>
              <a:defRPr/>
            </a:pPr>
            <a:r>
              <a:rPr kumimoji="1" lang="ja-JP" altLang="en-US" sz="1400" b="1" dirty="0">
                <a:solidFill>
                  <a:srgbClr val="2E2E38"/>
                </a:solidFill>
                <a:latin typeface="Meiryo UI"/>
                <a:ea typeface="Meiryo UI"/>
              </a:rPr>
              <a:t>庫内レイアウトおよび帳票処理の複雑化に伴う、業務効率の低下・スキルの属人化への対応</a:t>
            </a:r>
            <a:endParaRPr kumimoji="1" lang="en-US" altLang="ja-JP" sz="1400" b="1" i="0" u="none" strike="noStrike" kern="1200" cap="none" spc="0" normalizeH="0" baseline="0" noProof="0" dirty="0">
              <a:ln>
                <a:noFill/>
              </a:ln>
              <a:solidFill>
                <a:srgbClr val="2E2E38"/>
              </a:solidFill>
              <a:effectLst/>
              <a:uLnTx/>
              <a:uFillTx/>
              <a:latin typeface="Meiryo UI"/>
              <a:ea typeface="Meiryo UI"/>
              <a:cs typeface="+mn-cs"/>
            </a:endParaRPr>
          </a:p>
        </p:txBody>
      </p:sp>
    </p:spTree>
    <p:extLst>
      <p:ext uri="{BB962C8B-B14F-4D97-AF65-F5344CB8AC3E}">
        <p14:creationId xmlns:p14="http://schemas.microsoft.com/office/powerpoint/2010/main" val="1304631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C2610-93FA-FA89-DFC1-734403517762}"/>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0C3E69D-4B71-756D-2F6C-B012C1458212}"/>
              </a:ext>
            </a:extLst>
          </p:cNvPr>
          <p:cNvSpPr>
            <a:spLocks noGrp="1"/>
          </p:cNvSpPr>
          <p:nvPr>
            <p:ph type="sldNum" sz="quarter" idx="12"/>
          </p:nvPr>
        </p:nvSpPr>
        <p:spPr/>
        <p:txBody>
          <a:bodyPr/>
          <a:lstStyle/>
          <a:p>
            <a:pPr>
              <a:defRPr/>
            </a:pPr>
            <a:fld id="{F6C2E01A-B428-4AA5-B116-BB9AC8521681}" type="slidenum">
              <a:rPr lang="en-US" altLang="ja-JP" smtClean="0">
                <a:solidFill>
                  <a:srgbClr val="000000"/>
                </a:solidFill>
              </a:rPr>
              <a:pPr>
                <a:defRPr/>
              </a:pPr>
              <a:t>11</a:t>
            </a:fld>
            <a:endParaRPr lang="en-US" altLang="ja-JP">
              <a:solidFill>
                <a:srgbClr val="000000"/>
              </a:solidFill>
            </a:endParaRPr>
          </a:p>
        </p:txBody>
      </p:sp>
      <p:sp>
        <p:nvSpPr>
          <p:cNvPr id="3" name="Rectangle 15">
            <a:extLst>
              <a:ext uri="{FF2B5EF4-FFF2-40B4-BE49-F238E27FC236}">
                <a16:creationId xmlns:a16="http://schemas.microsoft.com/office/drawing/2014/main" id="{54E004BC-51FC-4FD7-C47B-02AEFF22277F}"/>
              </a:ext>
            </a:extLst>
          </p:cNvPr>
          <p:cNvSpPr/>
          <p:nvPr/>
        </p:nvSpPr>
        <p:spPr>
          <a:xfrm>
            <a:off x="152401" y="1599123"/>
            <a:ext cx="8753467" cy="0"/>
          </a:xfrm>
          <a:prstGeom prst="rect">
            <a:avLst/>
          </a:prstGeom>
          <a:solidFill>
            <a:srgbClr val="D6D6E8"/>
          </a:solidFill>
          <a:ln w="9525">
            <a:solidFill>
              <a:srgbClr val="002060"/>
            </a:solidFill>
          </a:ln>
        </p:spPr>
        <p:txBody>
          <a:bodyPr vertOverflow="overflow" horzOverflow="overflow" wrap="square" tIns="36000" bIns="36000" rtlCol="0" anchor="b">
            <a:noAutofit/>
          </a:bodyPr>
          <a:lstStyle/>
          <a:p>
            <a:pPr marR="0" lvl="0" algn="ctr" defTabSz="914400" rtl="0" eaLnBrk="1" fontAlgn="base" latinLnBrk="0" hangingPunct="1">
              <a:lnSpc>
                <a:spcPct val="130000"/>
              </a:lnSpc>
              <a:spcBef>
                <a:spcPct val="0"/>
              </a:spcBef>
              <a:spcAft>
                <a:spcPct val="0"/>
              </a:spcAft>
              <a:buClrTx/>
              <a:buSzTx/>
              <a:tabLst/>
              <a:defRPr/>
            </a:pPr>
            <a:r>
              <a:rPr kumimoji="1" lang="ja-JP" altLang="en-US" sz="1400">
                <a:solidFill>
                  <a:srgbClr val="000000"/>
                </a:solidFill>
                <a:latin typeface="Meiryo UI" panose="020B0604030504040204" pitchFamily="50" charset="-128"/>
                <a:ea typeface="Meiryo UI" panose="020B0604030504040204" pitchFamily="50" charset="-128"/>
                <a:cs typeface="メイリオ"/>
              </a:rPr>
              <a:t>事業スケジュール</a:t>
            </a:r>
            <a:endParaRPr kumimoji="1" lang="en-US" altLang="ja-JP"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メイリオ"/>
            </a:endParaRPr>
          </a:p>
        </p:txBody>
      </p:sp>
      <p:sp>
        <p:nvSpPr>
          <p:cNvPr id="5" name="テキスト ボックス 4">
            <a:extLst>
              <a:ext uri="{FF2B5EF4-FFF2-40B4-BE49-F238E27FC236}">
                <a16:creationId xmlns:a16="http://schemas.microsoft.com/office/drawing/2014/main" id="{79BF6F26-19A1-A5C8-B8E6-3200C1A2E26A}"/>
              </a:ext>
            </a:extLst>
          </p:cNvPr>
          <p:cNvSpPr txBox="1"/>
          <p:nvPr/>
        </p:nvSpPr>
        <p:spPr>
          <a:xfrm>
            <a:off x="257175" y="842830"/>
            <a:ext cx="8648692" cy="430887"/>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rPr>
              <a:t>事業実施前後も含めて全体の事業スケジュールをご記入ください</a:t>
            </a:r>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事業スケジュールの項目</a:t>
            </a:r>
            <a:r>
              <a:rPr lang="en-US" altLang="ja-JP" sz="1100" b="1" dirty="0">
                <a:latin typeface="Meiryo UI" panose="020B0604030504040204" pitchFamily="50" charset="-128"/>
                <a:ea typeface="Meiryo UI" panose="020B0604030504040204" pitchFamily="50" charset="-128"/>
              </a:rPr>
              <a:t>4~5</a:t>
            </a:r>
            <a:r>
              <a:rPr lang="ja-JP" altLang="en-US" sz="1100" b="1" dirty="0">
                <a:latin typeface="Meiryo UI" panose="020B0604030504040204" pitchFamily="50" charset="-128"/>
                <a:ea typeface="Meiryo UI" panose="020B0604030504040204" pitchFamily="50" charset="-128"/>
              </a:rPr>
              <a:t>については、補助対象期間内の実施となることが分かるように記入してください</a:t>
            </a:r>
            <a:endParaRPr lang="en-US" altLang="ja-JP" sz="1100" b="1" dirty="0">
              <a:latin typeface="Meiryo UI" panose="020B0604030504040204" pitchFamily="50" charset="-128"/>
              <a:ea typeface="Meiryo UI" panose="020B0604030504040204" pitchFamily="50" charset="-128"/>
            </a:endParaRPr>
          </a:p>
        </p:txBody>
      </p:sp>
      <p:graphicFrame>
        <p:nvGraphicFramePr>
          <p:cNvPr id="6" name="表 4">
            <a:extLst>
              <a:ext uri="{FF2B5EF4-FFF2-40B4-BE49-F238E27FC236}">
                <a16:creationId xmlns:a16="http://schemas.microsoft.com/office/drawing/2014/main" id="{D92C1E95-25A5-348C-CF31-5F69A30FA4DF}"/>
              </a:ext>
            </a:extLst>
          </p:cNvPr>
          <p:cNvGraphicFramePr>
            <a:graphicFrameLocks noGrp="1"/>
          </p:cNvGraphicFramePr>
          <p:nvPr>
            <p:extLst>
              <p:ext uri="{D42A27DB-BD31-4B8C-83A1-F6EECF244321}">
                <p14:modId xmlns:p14="http://schemas.microsoft.com/office/powerpoint/2010/main" val="2840697701"/>
              </p:ext>
            </p:extLst>
          </p:nvPr>
        </p:nvGraphicFramePr>
        <p:xfrm>
          <a:off x="152401" y="1691235"/>
          <a:ext cx="8753469" cy="4976265"/>
        </p:xfrm>
        <a:graphic>
          <a:graphicData uri="http://schemas.openxmlformats.org/drawingml/2006/table">
            <a:tbl>
              <a:tblPr firstRow="1" bandRow="1">
                <a:tableStyleId>{C083E6E3-FA7D-4D7B-A595-EF9225AFEA82}</a:tableStyleId>
              </a:tblPr>
              <a:tblGrid>
                <a:gridCol w="424334">
                  <a:extLst>
                    <a:ext uri="{9D8B030D-6E8A-4147-A177-3AD203B41FA5}">
                      <a16:colId xmlns:a16="http://schemas.microsoft.com/office/drawing/2014/main" val="2410514859"/>
                    </a:ext>
                  </a:extLst>
                </a:gridCol>
                <a:gridCol w="819167">
                  <a:extLst>
                    <a:ext uri="{9D8B030D-6E8A-4147-A177-3AD203B41FA5}">
                      <a16:colId xmlns:a16="http://schemas.microsoft.com/office/drawing/2014/main" val="1604511688"/>
                    </a:ext>
                  </a:extLst>
                </a:gridCol>
                <a:gridCol w="1127936">
                  <a:extLst>
                    <a:ext uri="{9D8B030D-6E8A-4147-A177-3AD203B41FA5}">
                      <a16:colId xmlns:a16="http://schemas.microsoft.com/office/drawing/2014/main" val="20002"/>
                    </a:ext>
                  </a:extLst>
                </a:gridCol>
                <a:gridCol w="797754">
                  <a:extLst>
                    <a:ext uri="{9D8B030D-6E8A-4147-A177-3AD203B41FA5}">
                      <a16:colId xmlns:a16="http://schemas.microsoft.com/office/drawing/2014/main" val="3453622333"/>
                    </a:ext>
                  </a:extLst>
                </a:gridCol>
                <a:gridCol w="797754">
                  <a:extLst>
                    <a:ext uri="{9D8B030D-6E8A-4147-A177-3AD203B41FA5}">
                      <a16:colId xmlns:a16="http://schemas.microsoft.com/office/drawing/2014/main" val="20005"/>
                    </a:ext>
                  </a:extLst>
                </a:gridCol>
                <a:gridCol w="797754">
                  <a:extLst>
                    <a:ext uri="{9D8B030D-6E8A-4147-A177-3AD203B41FA5}">
                      <a16:colId xmlns:a16="http://schemas.microsoft.com/office/drawing/2014/main" val="20006"/>
                    </a:ext>
                  </a:extLst>
                </a:gridCol>
                <a:gridCol w="797754">
                  <a:extLst>
                    <a:ext uri="{9D8B030D-6E8A-4147-A177-3AD203B41FA5}">
                      <a16:colId xmlns:a16="http://schemas.microsoft.com/office/drawing/2014/main" val="20007"/>
                    </a:ext>
                  </a:extLst>
                </a:gridCol>
                <a:gridCol w="797754">
                  <a:extLst>
                    <a:ext uri="{9D8B030D-6E8A-4147-A177-3AD203B41FA5}">
                      <a16:colId xmlns:a16="http://schemas.microsoft.com/office/drawing/2014/main" val="20012"/>
                    </a:ext>
                  </a:extLst>
                </a:gridCol>
                <a:gridCol w="797754">
                  <a:extLst>
                    <a:ext uri="{9D8B030D-6E8A-4147-A177-3AD203B41FA5}">
                      <a16:colId xmlns:a16="http://schemas.microsoft.com/office/drawing/2014/main" val="20013"/>
                    </a:ext>
                  </a:extLst>
                </a:gridCol>
                <a:gridCol w="797754">
                  <a:extLst>
                    <a:ext uri="{9D8B030D-6E8A-4147-A177-3AD203B41FA5}">
                      <a16:colId xmlns:a16="http://schemas.microsoft.com/office/drawing/2014/main" val="2126915412"/>
                    </a:ext>
                  </a:extLst>
                </a:gridCol>
                <a:gridCol w="797754">
                  <a:extLst>
                    <a:ext uri="{9D8B030D-6E8A-4147-A177-3AD203B41FA5}">
                      <a16:colId xmlns:a16="http://schemas.microsoft.com/office/drawing/2014/main" val="20014"/>
                    </a:ext>
                  </a:extLst>
                </a:gridCol>
              </a:tblGrid>
              <a:tr h="303320">
                <a:tc rowSpan="2"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rowSpan="2"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a:latin typeface="Meiryo UI" panose="020B0604030504040204" pitchFamily="50" charset="-128"/>
                        <a:ea typeface="Meiryo UI" panose="020B0604030504040204" pitchFamily="50" charset="-128"/>
                      </a:endParaRPr>
                    </a:p>
                  </a:txBody>
                  <a:tcPr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grid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bg1"/>
                          </a:solidFill>
                          <a:latin typeface="Meiryo UI" panose="020B0604030504040204" pitchFamily="50" charset="-128"/>
                          <a:ea typeface="Meiryo UI" panose="020B0604030504040204" pitchFamily="50" charset="-128"/>
                        </a:rPr>
                        <a:t>R8</a:t>
                      </a:r>
                      <a:r>
                        <a:rPr kumimoji="1" lang="ja-JP" altLang="en-US" sz="1200" b="1" dirty="0">
                          <a:solidFill>
                            <a:schemeClr val="bg1"/>
                          </a:solidFill>
                          <a:latin typeface="Meiryo UI" panose="020B0604030504040204" pitchFamily="50" charset="-128"/>
                          <a:ea typeface="Meiryo UI" panose="020B0604030504040204" pitchFamily="50" charset="-128"/>
                        </a:rPr>
                        <a:t>年度</a:t>
                      </a:r>
                      <a:endParaRPr kumimoji="1" lang="en-US" altLang="ja-JP" sz="1200" b="1" dirty="0">
                        <a:solidFill>
                          <a:schemeClr val="bg1"/>
                        </a:solidFill>
                        <a:latin typeface="Meiryo UI" panose="020B0604030504040204" pitchFamily="50" charset="-128"/>
                        <a:ea typeface="Meiryo UI" panose="020B0604030504040204" pitchFamily="50" charset="-128"/>
                      </a:endParaRPr>
                    </a:p>
                  </a:txBody>
                  <a:tcPr anchor="ct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538788871"/>
                  </a:ext>
                </a:extLst>
              </a:tr>
              <a:tr h="284106">
                <a:tc gridSpan="3" vMerge="1">
                  <a:txBody>
                    <a:bodyPr/>
                    <a:lstStyle/>
                    <a:p>
                      <a:endParaRPr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vert="eaVert"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vMerge="1">
                  <a:txBody>
                    <a:bodyPr/>
                    <a:lstStyle/>
                    <a:p>
                      <a:endParaRPr kumimoji="1" lang="ja-JP" altLang="en-US"/>
                    </a:p>
                  </a:txBody>
                  <a:tcPr/>
                </a:tc>
                <a:tc>
                  <a:txBody>
                    <a:bodyPr/>
                    <a:lstStyle/>
                    <a:p>
                      <a:pPr algn="ctr"/>
                      <a:r>
                        <a:rPr kumimoji="1" lang="en-US" altLang="ja-JP" sz="1200" dirty="0">
                          <a:latin typeface="Meiryo UI" panose="020B0604030504040204" pitchFamily="50" charset="-128"/>
                          <a:ea typeface="Meiryo UI" panose="020B0604030504040204" pitchFamily="50" charset="-128"/>
                        </a:rPr>
                        <a:t>4</a:t>
                      </a:r>
                      <a:r>
                        <a:rPr kumimoji="1" lang="ja-JP" altLang="en-US" sz="12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dirty="0">
                          <a:latin typeface="Meiryo UI" panose="020B0604030504040204" pitchFamily="50" charset="-128"/>
                          <a:ea typeface="Meiryo UI" panose="020B0604030504040204" pitchFamily="50" charset="-128"/>
                        </a:rPr>
                        <a:t>5</a:t>
                      </a:r>
                      <a:r>
                        <a:rPr kumimoji="1" lang="ja-JP" altLang="en-US" sz="12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ctr"/>
                      <a:r>
                        <a:rPr kumimoji="1" lang="en-US" altLang="ja-JP" sz="1200" dirty="0">
                          <a:latin typeface="Meiryo UI" panose="020B0604030504040204" pitchFamily="50" charset="-128"/>
                          <a:ea typeface="Meiryo UI" panose="020B0604030504040204" pitchFamily="50" charset="-128"/>
                        </a:rPr>
                        <a:t>7</a:t>
                      </a:r>
                      <a:r>
                        <a:rPr kumimoji="1" lang="ja-JP" altLang="en-US" sz="1200" dirty="0">
                          <a:latin typeface="Meiryo UI" panose="020B0604030504040204" pitchFamily="50" charset="-128"/>
                          <a:ea typeface="Meiryo UI" panose="020B0604030504040204" pitchFamily="50" charset="-128"/>
                        </a:rPr>
                        <a:t>月～</a:t>
                      </a:r>
                      <a:r>
                        <a:rPr kumimoji="1" lang="en-US" altLang="ja-JP" sz="1200" dirty="0">
                          <a:latin typeface="Meiryo UI" panose="020B0604030504040204" pitchFamily="50" charset="-128"/>
                          <a:ea typeface="Meiryo UI" panose="020B0604030504040204" pitchFamily="50" charset="-128"/>
                        </a:rPr>
                        <a:t>12</a:t>
                      </a:r>
                      <a:r>
                        <a:rPr kumimoji="1" lang="ja-JP" altLang="en-US" sz="12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dirty="0"/>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1</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2</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3</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70858383"/>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1</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事前調査</a:t>
                      </a:r>
                      <a:endParaRPr kumimoji="1"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53738171"/>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2</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計画策定</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83939788"/>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3</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見積取得</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6127260"/>
                  </a:ext>
                </a:extLst>
              </a:tr>
              <a:tr h="626977">
                <a:tc rowSpan="2">
                  <a:txBody>
                    <a:bodyPr/>
                    <a:lstStyle/>
                    <a:p>
                      <a:pPr algn="ctr"/>
                      <a:r>
                        <a:rPr kumimoji="1" lang="en-US" altLang="ja-JP" sz="1200">
                          <a:latin typeface="Meiryo UI" panose="020B0604030504040204" pitchFamily="50" charset="-128"/>
                          <a:ea typeface="Meiryo UI" panose="020B0604030504040204" pitchFamily="50" charset="-128"/>
                        </a:rPr>
                        <a:t>4</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rowSpan="2">
                  <a:txBody>
                    <a:bodyPr/>
                    <a:lstStyle/>
                    <a:p>
                      <a:pPr algn="l"/>
                      <a:r>
                        <a:rPr kumimoji="1" lang="ja-JP" altLang="en-US" sz="1200" b="1" dirty="0">
                          <a:latin typeface="Meiryo UI" panose="020B0604030504040204" pitchFamily="50" charset="-128"/>
                          <a:ea typeface="Meiryo UI" panose="020B0604030504040204" pitchFamily="50" charset="-128"/>
                        </a:rPr>
                        <a:t>実施</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l"/>
                      <a:r>
                        <a:rPr kumimoji="1" lang="ja-JP" altLang="en-US" sz="1200" b="1" dirty="0">
                          <a:latin typeface="Meiryo UI" panose="020B0604030504040204" pitchFamily="50" charset="-128"/>
                          <a:ea typeface="Meiryo UI" panose="020B0604030504040204" pitchFamily="50" charset="-128"/>
                        </a:rPr>
                        <a:t>システム</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3886104"/>
                  </a:ext>
                </a:extLst>
              </a:tr>
              <a:tr h="626977">
                <a:tc vMerge="1">
                  <a:txBody>
                    <a:bodyPr/>
                    <a:lstStyle/>
                    <a:p>
                      <a:endParaRPr kumimoji="1" lang="ja-JP" altLang="en-US"/>
                    </a:p>
                  </a:txBody>
                  <a:tcPr>
                    <a:lnT w="12700" cap="flat" cmpd="sng" algn="ctr">
                      <a:solidFill>
                        <a:schemeClr val="bg1">
                          <a:lumMod val="75000"/>
                        </a:schemeClr>
                      </a:solidFill>
                      <a:prstDash val="solid"/>
                      <a:round/>
                      <a:headEnd type="none" w="med" len="med"/>
                      <a:tailEnd type="none" w="med" len="med"/>
                    </a:lnT>
                  </a:tcPr>
                </a:tc>
                <a:tc vMerge="1">
                  <a:txBody>
                    <a:bodyPr/>
                    <a:lstStyle/>
                    <a:p>
                      <a:endParaRPr kumimoji="1" lang="ja-JP" altLang="en-US"/>
                    </a:p>
                  </a:txBody>
                  <a:tcPr>
                    <a:lnT w="12700" cap="flat" cmpd="sng" algn="ctr">
                      <a:solidFill>
                        <a:schemeClr val="bg1">
                          <a:lumMod val="75000"/>
                        </a:schemeClr>
                      </a:solidFill>
                      <a:prstDash val="solid"/>
                      <a:round/>
                      <a:headEnd type="none" w="med" len="med"/>
                      <a:tailEnd type="none" w="med" len="med"/>
                    </a:lnT>
                  </a:tcPr>
                </a:tc>
                <a:tc>
                  <a:txBody>
                    <a:bodyPr/>
                    <a:lstStyle/>
                    <a:p>
                      <a:pPr algn="l"/>
                      <a:r>
                        <a:rPr kumimoji="1" lang="ja-JP" altLang="en-US" sz="1200" b="1" dirty="0">
                          <a:latin typeface="Meiryo UI" panose="020B0604030504040204" pitchFamily="50" charset="-128"/>
                          <a:ea typeface="Meiryo UI" panose="020B0604030504040204" pitchFamily="50" charset="-128"/>
                        </a:rPr>
                        <a:t>機器</a:t>
                      </a: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5</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効果検証</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39804249"/>
                  </a:ext>
                </a:extLst>
              </a:tr>
              <a:tr h="626977">
                <a:tc>
                  <a:txBody>
                    <a:bodyPr/>
                    <a:lstStyle/>
                    <a:p>
                      <a:pPr algn="ctr"/>
                      <a:r>
                        <a:rPr kumimoji="1" lang="en-US" altLang="ja-JP" sz="1200" dirty="0">
                          <a:latin typeface="Meiryo UI" panose="020B0604030504040204" pitchFamily="50" charset="-128"/>
                          <a:ea typeface="Meiryo UI" panose="020B0604030504040204" pitchFamily="50" charset="-128"/>
                        </a:rPr>
                        <a:t>6</a:t>
                      </a: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完了実績報告</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pPr algn="l"/>
                      <a:endParaRPr kumimoji="1" lang="ja-JP" altLang="en-US" sz="9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36484113"/>
                  </a:ext>
                </a:extLst>
              </a:tr>
            </a:tbl>
          </a:graphicData>
        </a:graphic>
      </p:graphicFrame>
      <p:sp>
        <p:nvSpPr>
          <p:cNvPr id="7" name="矢印: 五方向 6">
            <a:extLst>
              <a:ext uri="{FF2B5EF4-FFF2-40B4-BE49-F238E27FC236}">
                <a16:creationId xmlns:a16="http://schemas.microsoft.com/office/drawing/2014/main" id="{91AB2C75-B618-8911-F7C9-4AC6FE54BBDC}"/>
              </a:ext>
            </a:extLst>
          </p:cNvPr>
          <p:cNvSpPr/>
          <p:nvPr/>
        </p:nvSpPr>
        <p:spPr>
          <a:xfrm>
            <a:off x="2923150" y="2461982"/>
            <a:ext cx="767846"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
        <p:nvSpPr>
          <p:cNvPr id="9" name="矢印: 五方向 8">
            <a:extLst>
              <a:ext uri="{FF2B5EF4-FFF2-40B4-BE49-F238E27FC236}">
                <a16:creationId xmlns:a16="http://schemas.microsoft.com/office/drawing/2014/main" id="{82DC96C8-5F28-C747-90BE-8F1254292310}"/>
              </a:ext>
            </a:extLst>
          </p:cNvPr>
          <p:cNvSpPr/>
          <p:nvPr/>
        </p:nvSpPr>
        <p:spPr>
          <a:xfrm>
            <a:off x="7893234" y="6204875"/>
            <a:ext cx="213939"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
        <p:nvSpPr>
          <p:cNvPr id="10" name="矢印: 五方向 9">
            <a:extLst>
              <a:ext uri="{FF2B5EF4-FFF2-40B4-BE49-F238E27FC236}">
                <a16:creationId xmlns:a16="http://schemas.microsoft.com/office/drawing/2014/main" id="{A20331C6-2D13-F721-A7C2-405045314EBD}"/>
              </a:ext>
            </a:extLst>
          </p:cNvPr>
          <p:cNvSpPr/>
          <p:nvPr/>
        </p:nvSpPr>
        <p:spPr>
          <a:xfrm>
            <a:off x="7353846" y="5587845"/>
            <a:ext cx="537789"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
        <p:nvSpPr>
          <p:cNvPr id="15" name="矢印: 五方向 14">
            <a:extLst>
              <a:ext uri="{FF2B5EF4-FFF2-40B4-BE49-F238E27FC236}">
                <a16:creationId xmlns:a16="http://schemas.microsoft.com/office/drawing/2014/main" id="{4F19C3CC-7C12-B260-8A60-B61B189D80FC}"/>
              </a:ext>
            </a:extLst>
          </p:cNvPr>
          <p:cNvSpPr/>
          <p:nvPr/>
        </p:nvSpPr>
        <p:spPr>
          <a:xfrm>
            <a:off x="3191774" y="3088476"/>
            <a:ext cx="1380226"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
        <p:nvSpPr>
          <p:cNvPr id="16" name="矢印: 五方向 15">
            <a:extLst>
              <a:ext uri="{FF2B5EF4-FFF2-40B4-BE49-F238E27FC236}">
                <a16:creationId xmlns:a16="http://schemas.microsoft.com/office/drawing/2014/main" id="{B84D7E0E-4206-83E0-39D2-1817658E23A2}"/>
              </a:ext>
            </a:extLst>
          </p:cNvPr>
          <p:cNvSpPr/>
          <p:nvPr/>
        </p:nvSpPr>
        <p:spPr>
          <a:xfrm>
            <a:off x="3813675" y="3708223"/>
            <a:ext cx="767846"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
        <p:nvSpPr>
          <p:cNvPr id="17" name="矢印: 五方向 16">
            <a:extLst>
              <a:ext uri="{FF2B5EF4-FFF2-40B4-BE49-F238E27FC236}">
                <a16:creationId xmlns:a16="http://schemas.microsoft.com/office/drawing/2014/main" id="{791C4175-9352-CCF8-38CB-1B1839CE915F}"/>
              </a:ext>
            </a:extLst>
          </p:cNvPr>
          <p:cNvSpPr/>
          <p:nvPr/>
        </p:nvSpPr>
        <p:spPr>
          <a:xfrm>
            <a:off x="5014686" y="4334717"/>
            <a:ext cx="2293983"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
        <p:nvSpPr>
          <p:cNvPr id="18" name="矢印: 五方向 17">
            <a:extLst>
              <a:ext uri="{FF2B5EF4-FFF2-40B4-BE49-F238E27FC236}">
                <a16:creationId xmlns:a16="http://schemas.microsoft.com/office/drawing/2014/main" id="{E8160524-1A37-359B-19D7-6ECECCECDB81}"/>
              </a:ext>
            </a:extLst>
          </p:cNvPr>
          <p:cNvSpPr/>
          <p:nvPr/>
        </p:nvSpPr>
        <p:spPr>
          <a:xfrm>
            <a:off x="5014686" y="4970877"/>
            <a:ext cx="2293983"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75980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7" name="直線矢印コネクタ 9">
            <a:extLst>
              <a:ext uri="{FF2B5EF4-FFF2-40B4-BE49-F238E27FC236}">
                <a16:creationId xmlns:a16="http://schemas.microsoft.com/office/drawing/2014/main" id="{A9090D6E-CBAB-EC26-AFF9-7E880660A731}"/>
              </a:ext>
            </a:extLst>
          </p:cNvPr>
          <p:cNvCxnSpPr>
            <a:cxnSpLocks/>
          </p:cNvCxnSpPr>
          <p:nvPr/>
        </p:nvCxnSpPr>
        <p:spPr>
          <a:xfrm flipV="1">
            <a:off x="3321870" y="5182232"/>
            <a:ext cx="0" cy="615600"/>
          </a:xfrm>
          <a:prstGeom prst="straightConnector1">
            <a:avLst/>
          </a:prstGeom>
          <a:noFill/>
          <a:ln w="9525" cap="flat" cmpd="sng" algn="ctr">
            <a:solidFill>
              <a:srgbClr val="FFFFFF">
                <a:lumMod val="85000"/>
              </a:srgbClr>
            </a:solidFill>
            <a:prstDash val="solid"/>
            <a:tailEnd type="triangle"/>
          </a:ln>
          <a:effectLst/>
        </p:spPr>
      </p:cxnSp>
      <p:cxnSp>
        <p:nvCxnSpPr>
          <p:cNvPr id="44" name="直線矢印コネクタ 9">
            <a:extLst>
              <a:ext uri="{FF2B5EF4-FFF2-40B4-BE49-F238E27FC236}">
                <a16:creationId xmlns:a16="http://schemas.microsoft.com/office/drawing/2014/main" id="{E13380BB-B729-4FC5-A9CA-FE16E5A581D3}"/>
              </a:ext>
            </a:extLst>
          </p:cNvPr>
          <p:cNvCxnSpPr>
            <a:cxnSpLocks/>
          </p:cNvCxnSpPr>
          <p:nvPr/>
        </p:nvCxnSpPr>
        <p:spPr>
          <a:xfrm flipV="1">
            <a:off x="3321870" y="2153734"/>
            <a:ext cx="0" cy="615600"/>
          </a:xfrm>
          <a:prstGeom prst="straightConnector1">
            <a:avLst/>
          </a:prstGeom>
          <a:noFill/>
          <a:ln w="9525" cap="flat" cmpd="sng" algn="ctr">
            <a:solidFill>
              <a:srgbClr val="FFFFFF">
                <a:lumMod val="85000"/>
              </a:srgbClr>
            </a:solidFill>
            <a:prstDash val="solid"/>
            <a:tailEnd type="triangle"/>
          </a:ln>
          <a:effectLst/>
        </p:spPr>
      </p:cxnSp>
      <p:sp>
        <p:nvSpPr>
          <p:cNvPr id="2" name="スライド番号プレースホルダー 1">
            <a:extLst>
              <a:ext uri="{FF2B5EF4-FFF2-40B4-BE49-F238E27FC236}">
                <a16:creationId xmlns:a16="http://schemas.microsoft.com/office/drawing/2014/main" id="{55A67CF0-8D51-97DF-E514-47D6BD3030D9}"/>
              </a:ext>
            </a:extLst>
          </p:cNvPr>
          <p:cNvSpPr>
            <a:spLocks noGrp="1"/>
          </p:cNvSpPr>
          <p:nvPr>
            <p:ph type="sldNum" sz="quarter" idx="12"/>
          </p:nvPr>
        </p:nvSpPr>
        <p:spPr/>
        <p:txBody>
          <a:bodyPr/>
          <a:lstStyle/>
          <a:p>
            <a:pPr>
              <a:defRPr/>
            </a:pPr>
            <a:fld id="{F6C2E01A-B428-4AA5-B116-BB9AC8521681}" type="slidenum">
              <a:rPr lang="en-US" altLang="ja-JP" smtClean="0">
                <a:solidFill>
                  <a:srgbClr val="000000"/>
                </a:solidFill>
              </a:rPr>
              <a:pPr>
                <a:defRPr/>
              </a:pPr>
              <a:t>12</a:t>
            </a:fld>
            <a:endParaRPr lang="en-US" altLang="ja-JP">
              <a:solidFill>
                <a:srgbClr val="000000"/>
              </a:solidFill>
            </a:endParaRPr>
          </a:p>
        </p:txBody>
      </p:sp>
      <p:sp>
        <p:nvSpPr>
          <p:cNvPr id="4" name="テキスト ボックス 3">
            <a:extLst>
              <a:ext uri="{FF2B5EF4-FFF2-40B4-BE49-F238E27FC236}">
                <a16:creationId xmlns:a16="http://schemas.microsoft.com/office/drawing/2014/main" id="{B50926EC-D84B-4E21-39A6-22FAE5F55227}"/>
              </a:ext>
            </a:extLst>
          </p:cNvPr>
          <p:cNvSpPr txBox="1"/>
          <p:nvPr/>
        </p:nvSpPr>
        <p:spPr>
          <a:xfrm>
            <a:off x="257175" y="842830"/>
            <a:ext cx="8648692" cy="261610"/>
          </a:xfrm>
          <a:prstGeom prst="rect">
            <a:avLst/>
          </a:prstGeom>
          <a:noFill/>
        </p:spPr>
        <p:txBody>
          <a:bodyPr wrap="square" rtlCol="0">
            <a:spAutoFit/>
          </a:bodyPr>
          <a:lstStyle/>
          <a:p>
            <a:r>
              <a:rPr lang="ja-JP" altLang="en-US" sz="1100" b="1">
                <a:latin typeface="Meiryo UI" panose="020B0604030504040204" pitchFamily="50" charset="-128"/>
                <a:ea typeface="Meiryo UI" panose="020B0604030504040204" pitchFamily="50" charset="-128"/>
              </a:rPr>
              <a:t>事業を実施する体制をご記入ください</a:t>
            </a:r>
            <a:endParaRPr lang="en-US" altLang="ja-JP" sz="1100" b="1">
              <a:latin typeface="Meiryo UI" panose="020B0604030504040204" pitchFamily="50" charset="-128"/>
              <a:ea typeface="Meiryo UI" panose="020B0604030504040204" pitchFamily="50" charset="-128"/>
            </a:endParaRPr>
          </a:p>
        </p:txBody>
      </p:sp>
      <p:sp>
        <p:nvSpPr>
          <p:cNvPr id="5" name="Rectangle 15">
            <a:extLst>
              <a:ext uri="{FF2B5EF4-FFF2-40B4-BE49-F238E27FC236}">
                <a16:creationId xmlns:a16="http://schemas.microsoft.com/office/drawing/2014/main" id="{D44A9EAA-236D-DE15-5EF3-A7D9566C93C1}"/>
              </a:ext>
            </a:extLst>
          </p:cNvPr>
          <p:cNvSpPr/>
          <p:nvPr/>
        </p:nvSpPr>
        <p:spPr>
          <a:xfrm>
            <a:off x="703020" y="1599123"/>
            <a:ext cx="8100000" cy="0"/>
          </a:xfrm>
          <a:prstGeom prst="rect">
            <a:avLst/>
          </a:prstGeom>
          <a:solidFill>
            <a:srgbClr val="D6D6E8"/>
          </a:solidFill>
          <a:ln w="9525">
            <a:solidFill>
              <a:srgbClr val="002060"/>
            </a:solidFill>
          </a:ln>
        </p:spPr>
        <p:txBody>
          <a:bodyPr vertOverflow="overflow" horzOverflow="overflow" wrap="square" tIns="36000" bIns="36000" rtlCol="0" anchor="b">
            <a:noAutofit/>
          </a:bodyPr>
          <a:lstStyle/>
          <a:p>
            <a:pPr marR="0" lvl="0" algn="ctr" defTabSz="914400" rtl="0" eaLnBrk="1" fontAlgn="base" latinLnBrk="0" hangingPunct="1">
              <a:lnSpc>
                <a:spcPct val="130000"/>
              </a:lnSpc>
              <a:spcBef>
                <a:spcPct val="0"/>
              </a:spcBef>
              <a:spcAft>
                <a:spcPct val="0"/>
              </a:spcAft>
              <a:buClrTx/>
              <a:buSzTx/>
              <a:tabLst/>
              <a:defRPr/>
            </a:pPr>
            <a:r>
              <a:rPr kumimoji="1" lang="ja-JP" altLang="en-US"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メイリオ"/>
              </a:rPr>
              <a:t>体制</a:t>
            </a:r>
            <a:endParaRPr kumimoji="1" lang="en-US" altLang="ja-JP"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メイリオ"/>
            </a:endParaRPr>
          </a:p>
        </p:txBody>
      </p:sp>
      <p:sp>
        <p:nvSpPr>
          <p:cNvPr id="6" name="正方形/長方形 5">
            <a:extLst>
              <a:ext uri="{FF2B5EF4-FFF2-40B4-BE49-F238E27FC236}">
                <a16:creationId xmlns:a16="http://schemas.microsoft.com/office/drawing/2014/main" id="{5FE6E5CF-EE69-D606-4877-E68F60666BC6}"/>
              </a:ext>
            </a:extLst>
          </p:cNvPr>
          <p:cNvSpPr/>
          <p:nvPr/>
        </p:nvSpPr>
        <p:spPr>
          <a:xfrm>
            <a:off x="1268193" y="1861701"/>
            <a:ext cx="2729768" cy="297255"/>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経営層</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0" name="角丸四角形 28">
            <a:extLst>
              <a:ext uri="{FF2B5EF4-FFF2-40B4-BE49-F238E27FC236}">
                <a16:creationId xmlns:a16="http://schemas.microsoft.com/office/drawing/2014/main" id="{29EAF315-44EC-7196-846E-A085BCCEBF10}"/>
              </a:ext>
            </a:extLst>
          </p:cNvPr>
          <p:cNvSpPr/>
          <p:nvPr/>
        </p:nvSpPr>
        <p:spPr>
          <a:xfrm>
            <a:off x="1102295" y="2786471"/>
            <a:ext cx="3016735" cy="2394632"/>
          </a:xfrm>
          <a:prstGeom prst="roundRect">
            <a:avLst>
              <a:gd name="adj" fmla="val 5784"/>
            </a:avLst>
          </a:prstGeom>
          <a:noFill/>
          <a:ln w="28575" cap="flat" cmpd="sng" algn="ctr">
            <a:solidFill>
              <a:srgbClr val="FFE600"/>
            </a:solidFill>
            <a:prstDash val="solid"/>
          </a:ln>
          <a:effectLst/>
        </p:spPr>
        <p:txBody>
          <a:bodyPr tIns="108000" rtlCol="0" anchor="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ja-JP" sz="950" b="1" i="0" u="none" strike="noStrike" kern="0" cap="none" spc="0" normalizeH="0" baseline="0" noProof="0">
              <a:ln w="0"/>
              <a:solidFill>
                <a:srgbClr val="000000"/>
              </a:solidFill>
              <a:effectLst/>
              <a:uLnTx/>
              <a:uFillTx/>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E74AF93A-FB80-C4B6-EBCC-0DD36415CCA3}"/>
              </a:ext>
            </a:extLst>
          </p:cNvPr>
          <p:cNvSpPr/>
          <p:nvPr/>
        </p:nvSpPr>
        <p:spPr>
          <a:xfrm>
            <a:off x="936397" y="2988296"/>
            <a:ext cx="331796" cy="1990981"/>
          </a:xfrm>
          <a:prstGeom prst="rect">
            <a:avLst/>
          </a:prstGeom>
          <a:solidFill>
            <a:srgbClr val="FFE600"/>
          </a:solidFill>
          <a:ln w="9525" cap="flat" cmpd="sng" algn="ctr">
            <a:solidFill>
              <a:srgbClr val="FFE600"/>
            </a:solidFill>
            <a:prstDash val="solid"/>
          </a:ln>
          <a:effectLst/>
        </p:spPr>
        <p:txBody>
          <a:bodyPr rot="0" spcFirstLastPara="0" vertOverflow="overflow" horzOverflow="overflow" vert="eaVert" wrap="square" lIns="36000" tIns="36000" rIns="36000" bIns="36000" numCol="1" spcCol="0" rtlCol="0" fromWordArt="0" anchor="ctr" anchorCtr="0" forceAA="0" compatLnSpc="1">
            <a:prstTxWarp prst="textNoShape">
              <a:avLst/>
            </a:prstTxWarp>
            <a:noAutofit/>
          </a:bodyPr>
          <a:lstStyle/>
          <a:p>
            <a:pPr algn="ctr" defTabSz="829361" fontAlgn="base">
              <a:spcBef>
                <a:spcPct val="0"/>
              </a:spcBef>
              <a:spcAft>
                <a:spcPct val="0"/>
              </a:spcAft>
              <a:buClr>
                <a:srgbClr val="000000"/>
              </a:buClr>
              <a:defRPr/>
            </a:pPr>
            <a:r>
              <a:rPr kumimoji="1" lang="ja-JP" altLang="en-US" sz="1200" b="1" dirty="0">
                <a:latin typeface="Meiryo UI" panose="020B0604030504040204" pitchFamily="50" charset="-128"/>
                <a:ea typeface="Meiryo UI" panose="020B0604030504040204" pitchFamily="50" charset="-128"/>
              </a:rPr>
              <a:t>  申請代表チーム（仮）</a:t>
            </a:r>
            <a:endParaRPr kumimoji="1" lang="en-US" altLang="ja-JP" sz="1200" b="1"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FAF95D07-E2B4-D084-5BE8-5EC8759B0E32}"/>
              </a:ext>
            </a:extLst>
          </p:cNvPr>
          <p:cNvSpPr/>
          <p:nvPr/>
        </p:nvSpPr>
        <p:spPr>
          <a:xfrm>
            <a:off x="1268193" y="5797832"/>
            <a:ext cx="2729768" cy="382831"/>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kern="0">
                <a:solidFill>
                  <a:srgbClr val="000000"/>
                </a:solidFill>
                <a:latin typeface="Meiryo UI" panose="020B0604030504040204" pitchFamily="50" charset="-128"/>
                <a:ea typeface="Meiryo UI" panose="020B0604030504040204" pitchFamily="50" charset="-128"/>
              </a:rPr>
              <a:t>〇〇センター</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grpSp>
        <p:nvGrpSpPr>
          <p:cNvPr id="29" name="グループ化 28">
            <a:extLst>
              <a:ext uri="{FF2B5EF4-FFF2-40B4-BE49-F238E27FC236}">
                <a16:creationId xmlns:a16="http://schemas.microsoft.com/office/drawing/2014/main" id="{06EB88AA-8EB3-3E4B-DEE6-5C62482DFD86}"/>
              </a:ext>
            </a:extLst>
          </p:cNvPr>
          <p:cNvGrpSpPr/>
          <p:nvPr/>
        </p:nvGrpSpPr>
        <p:grpSpPr>
          <a:xfrm>
            <a:off x="1477663" y="2853539"/>
            <a:ext cx="2265998" cy="2234275"/>
            <a:chOff x="1977675" y="2874638"/>
            <a:chExt cx="1850427" cy="2234275"/>
          </a:xfrm>
        </p:grpSpPr>
        <p:sp>
          <p:nvSpPr>
            <p:cNvPr id="7" name="正方形/長方形 6">
              <a:extLst>
                <a:ext uri="{FF2B5EF4-FFF2-40B4-BE49-F238E27FC236}">
                  <a16:creationId xmlns:a16="http://schemas.microsoft.com/office/drawing/2014/main" id="{BF60E557-1008-FE4D-055C-A145A86575E6}"/>
                </a:ext>
              </a:extLst>
            </p:cNvPr>
            <p:cNvSpPr/>
            <p:nvPr/>
          </p:nvSpPr>
          <p:spPr>
            <a:xfrm>
              <a:off x="1977675" y="2874638"/>
              <a:ext cx="1850427" cy="341276"/>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企画</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6CD2FA7C-CD67-637C-4598-71E65C58F1BD}"/>
                </a:ext>
              </a:extLst>
            </p:cNvPr>
            <p:cNvSpPr/>
            <p:nvPr/>
          </p:nvSpPr>
          <p:spPr>
            <a:xfrm>
              <a:off x="1977675" y="4010438"/>
              <a:ext cx="1850427" cy="341276"/>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kern="0">
                  <a:solidFill>
                    <a:srgbClr val="000000"/>
                  </a:solidFill>
                  <a:latin typeface="Meiryo UI" panose="020B0604030504040204" pitchFamily="50" charset="-128"/>
                  <a:ea typeface="Meiryo UI" panose="020B0604030504040204" pitchFamily="50" charset="-128"/>
                </a:rPr>
                <a:t>人事</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F0540AC2-A9D3-6774-453C-4CBE3E077D7B}"/>
                </a:ext>
              </a:extLst>
            </p:cNvPr>
            <p:cNvSpPr/>
            <p:nvPr/>
          </p:nvSpPr>
          <p:spPr>
            <a:xfrm>
              <a:off x="1977675" y="3253238"/>
              <a:ext cx="1850427" cy="341276"/>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財務</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1CA8FDB-6410-724C-99E0-04DE8BCD4B6F}"/>
                </a:ext>
              </a:extLst>
            </p:cNvPr>
            <p:cNvSpPr/>
            <p:nvPr/>
          </p:nvSpPr>
          <p:spPr>
            <a:xfrm>
              <a:off x="1977675" y="4389038"/>
              <a:ext cx="1850427" cy="341276"/>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kern="0">
                  <a:solidFill>
                    <a:srgbClr val="000000"/>
                  </a:solidFill>
                  <a:latin typeface="Meiryo UI" panose="020B0604030504040204" pitchFamily="50" charset="-128"/>
                  <a:ea typeface="Meiryo UI" panose="020B0604030504040204" pitchFamily="50" charset="-128"/>
                </a:rPr>
                <a:t>総務</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0FEB7975-E4AE-1B6A-A87C-582B0F7B1E4D}"/>
                </a:ext>
              </a:extLst>
            </p:cNvPr>
            <p:cNvSpPr/>
            <p:nvPr/>
          </p:nvSpPr>
          <p:spPr>
            <a:xfrm>
              <a:off x="1977675" y="3631838"/>
              <a:ext cx="1850427" cy="341276"/>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経理</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772B745A-CDF2-B662-7525-F6118584CA2D}"/>
                </a:ext>
              </a:extLst>
            </p:cNvPr>
            <p:cNvSpPr/>
            <p:nvPr/>
          </p:nvSpPr>
          <p:spPr>
            <a:xfrm>
              <a:off x="1977675" y="4767637"/>
              <a:ext cx="1850427" cy="341276"/>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営業</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grpSp>
      <p:graphicFrame>
        <p:nvGraphicFramePr>
          <p:cNvPr id="24" name="表 3">
            <a:extLst>
              <a:ext uri="{FF2B5EF4-FFF2-40B4-BE49-F238E27FC236}">
                <a16:creationId xmlns:a16="http://schemas.microsoft.com/office/drawing/2014/main" id="{08AEB462-83A2-88DB-1F42-5D9966045F06}"/>
              </a:ext>
            </a:extLst>
          </p:cNvPr>
          <p:cNvGraphicFramePr>
            <a:graphicFrameLocks noGrp="1"/>
          </p:cNvGraphicFramePr>
          <p:nvPr>
            <p:extLst>
              <p:ext uri="{D42A27DB-BD31-4B8C-83A1-F6EECF244321}">
                <p14:modId xmlns:p14="http://schemas.microsoft.com/office/powerpoint/2010/main" val="3201051096"/>
              </p:ext>
            </p:extLst>
          </p:nvPr>
        </p:nvGraphicFramePr>
        <p:xfrm>
          <a:off x="4558389" y="1861701"/>
          <a:ext cx="4276424" cy="4318954"/>
        </p:xfrm>
        <a:graphic>
          <a:graphicData uri="http://schemas.openxmlformats.org/drawingml/2006/table">
            <a:tbl>
              <a:tblPr firstRow="1" bandRow="1"/>
              <a:tblGrid>
                <a:gridCol w="1005696">
                  <a:extLst>
                    <a:ext uri="{9D8B030D-6E8A-4147-A177-3AD203B41FA5}">
                      <a16:colId xmlns:a16="http://schemas.microsoft.com/office/drawing/2014/main" val="368102844"/>
                    </a:ext>
                  </a:extLst>
                </a:gridCol>
                <a:gridCol w="3270728">
                  <a:extLst>
                    <a:ext uri="{9D8B030D-6E8A-4147-A177-3AD203B41FA5}">
                      <a16:colId xmlns:a16="http://schemas.microsoft.com/office/drawing/2014/main" val="4272043127"/>
                    </a:ext>
                  </a:extLst>
                </a:gridCol>
              </a:tblGrid>
              <a:tr h="299626">
                <a:tc>
                  <a:txBody>
                    <a:bodyPr/>
                    <a:lstStyle>
                      <a:lvl1pPr marL="0" algn="l" defTabSz="914400" rtl="0" eaLnBrk="1" latinLnBrk="0" hangingPunct="1">
                        <a:defRPr kumimoji="1" sz="1800" b="1" kern="1200">
                          <a:solidFill>
                            <a:schemeClr val="lt1"/>
                          </a:solidFill>
                          <a:latin typeface="游ゴシック" panose="020F0502020204030204"/>
                          <a:ea typeface="ＭＳ Ｐゴシック"/>
                        </a:defRPr>
                      </a:lvl1pPr>
                      <a:lvl2pPr marL="457200" algn="l" defTabSz="914400" rtl="0" eaLnBrk="1" latinLnBrk="0" hangingPunct="1">
                        <a:defRPr kumimoji="1" sz="1800" b="1" kern="1200">
                          <a:solidFill>
                            <a:schemeClr val="lt1"/>
                          </a:solidFill>
                          <a:latin typeface="游ゴシック" panose="020F0502020204030204"/>
                          <a:ea typeface="ＭＳ Ｐゴシック"/>
                        </a:defRPr>
                      </a:lvl2pPr>
                      <a:lvl3pPr marL="914400" algn="l" defTabSz="914400" rtl="0" eaLnBrk="1" latinLnBrk="0" hangingPunct="1">
                        <a:defRPr kumimoji="1" sz="1800" b="1" kern="1200">
                          <a:solidFill>
                            <a:schemeClr val="lt1"/>
                          </a:solidFill>
                          <a:latin typeface="游ゴシック" panose="020F0502020204030204"/>
                          <a:ea typeface="ＭＳ Ｐゴシック"/>
                        </a:defRPr>
                      </a:lvl3pPr>
                      <a:lvl4pPr marL="1371600" algn="l" defTabSz="914400" rtl="0" eaLnBrk="1" latinLnBrk="0" hangingPunct="1">
                        <a:defRPr kumimoji="1" sz="1800" b="1" kern="1200">
                          <a:solidFill>
                            <a:schemeClr val="lt1"/>
                          </a:solidFill>
                          <a:latin typeface="游ゴシック" panose="020F0502020204030204"/>
                          <a:ea typeface="ＭＳ Ｐゴシック"/>
                        </a:defRPr>
                      </a:lvl4pPr>
                      <a:lvl5pPr marL="1828800" algn="l" defTabSz="914400" rtl="0" eaLnBrk="1" latinLnBrk="0" hangingPunct="1">
                        <a:defRPr kumimoji="1" sz="1800" b="1" kern="1200">
                          <a:solidFill>
                            <a:schemeClr val="lt1"/>
                          </a:solidFill>
                          <a:latin typeface="游ゴシック" panose="020F0502020204030204"/>
                          <a:ea typeface="ＭＳ Ｐゴシック"/>
                        </a:defRPr>
                      </a:lvl5pPr>
                      <a:lvl6pPr marL="2286000" algn="l" defTabSz="914400" rtl="0" eaLnBrk="1" latinLnBrk="0" hangingPunct="1">
                        <a:defRPr kumimoji="1" sz="1800" b="1" kern="1200">
                          <a:solidFill>
                            <a:schemeClr val="lt1"/>
                          </a:solidFill>
                          <a:latin typeface="游ゴシック" panose="020F0502020204030204"/>
                          <a:ea typeface="ＭＳ Ｐゴシック"/>
                        </a:defRPr>
                      </a:lvl6pPr>
                      <a:lvl7pPr marL="2743200" algn="l" defTabSz="914400" rtl="0" eaLnBrk="1" latinLnBrk="0" hangingPunct="1">
                        <a:defRPr kumimoji="1" sz="1800" b="1" kern="1200">
                          <a:solidFill>
                            <a:schemeClr val="lt1"/>
                          </a:solidFill>
                          <a:latin typeface="游ゴシック" panose="020F0502020204030204"/>
                          <a:ea typeface="ＭＳ Ｐゴシック"/>
                        </a:defRPr>
                      </a:lvl7pPr>
                      <a:lvl8pPr marL="3200400" algn="l" defTabSz="914400" rtl="0" eaLnBrk="1" latinLnBrk="0" hangingPunct="1">
                        <a:defRPr kumimoji="1" sz="1800" b="1" kern="1200">
                          <a:solidFill>
                            <a:schemeClr val="lt1"/>
                          </a:solidFill>
                          <a:latin typeface="游ゴシック" panose="020F0502020204030204"/>
                          <a:ea typeface="ＭＳ Ｐゴシック"/>
                        </a:defRPr>
                      </a:lvl8pPr>
                      <a:lvl9pPr marL="3657600" algn="l" defTabSz="914400" rtl="0" eaLnBrk="1" latinLnBrk="0" hangingPunct="1">
                        <a:defRPr kumimoji="1" sz="1800" b="1" kern="1200">
                          <a:solidFill>
                            <a:schemeClr val="lt1"/>
                          </a:solidFill>
                          <a:latin typeface="游ゴシック" panose="020F0502020204030204"/>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bg1"/>
                          </a:solidFill>
                          <a:latin typeface="Meiryo UI" panose="020B0604030504040204" pitchFamily="50" charset="-128"/>
                          <a:ea typeface="Meiryo UI" panose="020B0604030504040204" pitchFamily="50" charset="-128"/>
                        </a:rPr>
                        <a:t>参加者</a:t>
                      </a:r>
                      <a:endParaRPr kumimoji="1" lang="en-US" altLang="ja-JP" sz="1200" b="0">
                        <a:solidFill>
                          <a:schemeClr val="bg1"/>
                        </a:solidFill>
                        <a:latin typeface="Meiryo UI" panose="020B0604030504040204" pitchFamily="50" charset="-128"/>
                        <a:ea typeface="Meiryo UI" panose="020B0604030504040204" pitchFamily="50" charset="-128"/>
                      </a:endParaRPr>
                    </a:p>
                  </a:txBody>
                  <a:tcPr marL="89639" marR="89639"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游ゴシック" panose="020F0502020204030204"/>
                          <a:ea typeface="ＭＳ Ｐゴシック"/>
                        </a:defRPr>
                      </a:lvl1pPr>
                      <a:lvl2pPr marL="457200" algn="l" defTabSz="914400" rtl="0" eaLnBrk="1" latinLnBrk="0" hangingPunct="1">
                        <a:defRPr kumimoji="1" sz="1800" b="1" kern="1200">
                          <a:solidFill>
                            <a:schemeClr val="lt1"/>
                          </a:solidFill>
                          <a:latin typeface="游ゴシック" panose="020F0502020204030204"/>
                          <a:ea typeface="ＭＳ Ｐゴシック"/>
                        </a:defRPr>
                      </a:lvl2pPr>
                      <a:lvl3pPr marL="914400" algn="l" defTabSz="914400" rtl="0" eaLnBrk="1" latinLnBrk="0" hangingPunct="1">
                        <a:defRPr kumimoji="1" sz="1800" b="1" kern="1200">
                          <a:solidFill>
                            <a:schemeClr val="lt1"/>
                          </a:solidFill>
                          <a:latin typeface="游ゴシック" panose="020F0502020204030204"/>
                          <a:ea typeface="ＭＳ Ｐゴシック"/>
                        </a:defRPr>
                      </a:lvl3pPr>
                      <a:lvl4pPr marL="1371600" algn="l" defTabSz="914400" rtl="0" eaLnBrk="1" latinLnBrk="0" hangingPunct="1">
                        <a:defRPr kumimoji="1" sz="1800" b="1" kern="1200">
                          <a:solidFill>
                            <a:schemeClr val="lt1"/>
                          </a:solidFill>
                          <a:latin typeface="游ゴシック" panose="020F0502020204030204"/>
                          <a:ea typeface="ＭＳ Ｐゴシック"/>
                        </a:defRPr>
                      </a:lvl4pPr>
                      <a:lvl5pPr marL="1828800" algn="l" defTabSz="914400" rtl="0" eaLnBrk="1" latinLnBrk="0" hangingPunct="1">
                        <a:defRPr kumimoji="1" sz="1800" b="1" kern="1200">
                          <a:solidFill>
                            <a:schemeClr val="lt1"/>
                          </a:solidFill>
                          <a:latin typeface="游ゴシック" panose="020F0502020204030204"/>
                          <a:ea typeface="ＭＳ Ｐゴシック"/>
                        </a:defRPr>
                      </a:lvl5pPr>
                      <a:lvl6pPr marL="2286000" algn="l" defTabSz="914400" rtl="0" eaLnBrk="1" latinLnBrk="0" hangingPunct="1">
                        <a:defRPr kumimoji="1" sz="1800" b="1" kern="1200">
                          <a:solidFill>
                            <a:schemeClr val="lt1"/>
                          </a:solidFill>
                          <a:latin typeface="游ゴシック" panose="020F0502020204030204"/>
                          <a:ea typeface="ＭＳ Ｐゴシック"/>
                        </a:defRPr>
                      </a:lvl6pPr>
                      <a:lvl7pPr marL="2743200" algn="l" defTabSz="914400" rtl="0" eaLnBrk="1" latinLnBrk="0" hangingPunct="1">
                        <a:defRPr kumimoji="1" sz="1800" b="1" kern="1200">
                          <a:solidFill>
                            <a:schemeClr val="lt1"/>
                          </a:solidFill>
                          <a:latin typeface="游ゴシック" panose="020F0502020204030204"/>
                          <a:ea typeface="ＭＳ Ｐゴシック"/>
                        </a:defRPr>
                      </a:lvl7pPr>
                      <a:lvl8pPr marL="3200400" algn="l" defTabSz="914400" rtl="0" eaLnBrk="1" latinLnBrk="0" hangingPunct="1">
                        <a:defRPr kumimoji="1" sz="1800" b="1" kern="1200">
                          <a:solidFill>
                            <a:schemeClr val="lt1"/>
                          </a:solidFill>
                          <a:latin typeface="游ゴシック" panose="020F0502020204030204"/>
                          <a:ea typeface="ＭＳ Ｐゴシック"/>
                        </a:defRPr>
                      </a:lvl8pPr>
                      <a:lvl9pPr marL="3657600" algn="l" defTabSz="914400" rtl="0" eaLnBrk="1" latinLnBrk="0" hangingPunct="1">
                        <a:defRPr kumimoji="1" sz="1800" b="1" kern="1200">
                          <a:solidFill>
                            <a:schemeClr val="lt1"/>
                          </a:solidFill>
                          <a:latin typeface="游ゴシック" panose="020F0502020204030204"/>
                          <a:ea typeface="ＭＳ Ｐゴシック"/>
                        </a:defRPr>
                      </a:lvl9pPr>
                    </a:lstStyle>
                    <a:p>
                      <a:pPr algn="ctr"/>
                      <a:r>
                        <a:rPr kumimoji="1" lang="ja-JP" altLang="en-US" sz="1200" b="0">
                          <a:solidFill>
                            <a:schemeClr val="bg1"/>
                          </a:solidFill>
                          <a:latin typeface="Meiryo UI" panose="020B0604030504040204" pitchFamily="50" charset="-128"/>
                          <a:ea typeface="Meiryo UI" panose="020B0604030504040204" pitchFamily="50" charset="-128"/>
                        </a:rPr>
                        <a:t>役割</a:t>
                      </a:r>
                    </a:p>
                  </a:txBody>
                  <a:tcPr marL="89639" marR="89639"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4120443236"/>
                  </a:ext>
                </a:extLst>
              </a:tr>
              <a:tr h="566177">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経営</a:t>
                      </a:r>
                      <a:endParaRPr kumimoji="1" lang="en-US" altLang="ja-JP" sz="1200" b="0">
                        <a:solidFill>
                          <a:schemeClr val="tx1"/>
                        </a:solidFill>
                        <a:latin typeface="Meiryo UI" panose="020B0604030504040204" pitchFamily="50" charset="-128"/>
                        <a:ea typeface="Meiryo UI" panose="020B0604030504040204" pitchFamily="50" charset="-128"/>
                      </a:endParaRPr>
                    </a:p>
                  </a:txBody>
                  <a:tcPr marL="89639" marR="89639" anchor="ctr">
                    <a:lnL w="12700" cmpd="sng">
                      <a:solidFill>
                        <a:sysClr val="window" lastClr="FFFFFF"/>
                      </a:solidFill>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200" b="0">
                          <a:solidFill>
                            <a:schemeClr val="tx1"/>
                          </a:solidFill>
                          <a:latin typeface="Meiryo UI" panose="020B0604030504040204" pitchFamily="50" charset="-128"/>
                          <a:ea typeface="Meiryo UI" panose="020B0604030504040204" pitchFamily="50" charset="-128"/>
                        </a:rPr>
                        <a:t>申請代表チーム（仮）の選任と物流</a:t>
                      </a:r>
                      <a:r>
                        <a:rPr kumimoji="1" lang="en-US" altLang="ja-JP" sz="1200" b="0">
                          <a:solidFill>
                            <a:schemeClr val="tx1"/>
                          </a:solidFill>
                          <a:latin typeface="Meiryo UI" panose="020B0604030504040204" pitchFamily="50" charset="-128"/>
                          <a:ea typeface="Meiryo UI" panose="020B0604030504040204" pitchFamily="50" charset="-128"/>
                        </a:rPr>
                        <a:t>DX</a:t>
                      </a:r>
                      <a:r>
                        <a:rPr kumimoji="1" lang="ja-JP" altLang="en-US" sz="1200" b="0">
                          <a:solidFill>
                            <a:schemeClr val="tx1"/>
                          </a:solidFill>
                          <a:latin typeface="Meiryo UI" panose="020B0604030504040204" pitchFamily="50" charset="-128"/>
                          <a:ea typeface="Meiryo UI" panose="020B0604030504040204" pitchFamily="50" charset="-128"/>
                        </a:rPr>
                        <a:t>推進実証計画の最終責任者</a:t>
                      </a:r>
                    </a:p>
                  </a:txBody>
                  <a:tcPr marL="89639" marR="89639" anchor="ctr">
                    <a:lnL w="12700" cmpd="sng">
                      <a:solidFill>
                        <a:sysClr val="window" lastClr="FFFFFF"/>
                      </a:solidFill>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1784705310"/>
                  </a:ext>
                </a:extLst>
              </a:tr>
              <a:tr h="717618">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〇〇センター</a:t>
                      </a:r>
                      <a:endParaRPr kumimoji="1" lang="en-US" altLang="ja-JP" sz="1200" b="0">
                        <a:solidFill>
                          <a:schemeClr val="tx1"/>
                        </a:solidFill>
                        <a:latin typeface="Meiryo UI" panose="020B0604030504040204" pitchFamily="50" charset="-128"/>
                        <a:ea typeface="Meiryo UI" panose="020B0604030504040204" pitchFamily="50" charset="-128"/>
                      </a:endParaRPr>
                    </a:p>
                  </a:txBody>
                  <a:tcPr marL="89639" marR="89639"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200" b="0">
                          <a:solidFill>
                            <a:schemeClr val="tx1"/>
                          </a:solidFill>
                          <a:latin typeface="Meiryo UI" panose="020B0604030504040204" pitchFamily="50" charset="-128"/>
                          <a:ea typeface="Meiryo UI" panose="020B0604030504040204" pitchFamily="50" charset="-128"/>
                        </a:rPr>
                        <a:t>現場オペレーションの責任者として作業手順の作成と従業員への教育等を実施</a:t>
                      </a:r>
                    </a:p>
                  </a:txBody>
                  <a:tcPr marL="89639" marR="89639"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086472967"/>
                  </a:ext>
                </a:extLst>
              </a:tr>
              <a:tr h="717618">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企画</a:t>
                      </a:r>
                      <a:endParaRPr kumimoji="1" lang="en-US" altLang="ja-JP" sz="1200" b="0">
                        <a:solidFill>
                          <a:schemeClr val="tx1"/>
                        </a:solidFill>
                        <a:latin typeface="Meiryo UI" panose="020B0604030504040204" pitchFamily="50" charset="-128"/>
                        <a:ea typeface="Meiryo UI" panose="020B0604030504040204" pitchFamily="50" charset="-128"/>
                      </a:endParaRPr>
                    </a:p>
                  </a:txBody>
                  <a:tcPr marL="89639" marR="89639"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200" b="0">
                          <a:solidFill>
                            <a:schemeClr val="tx1"/>
                          </a:solidFill>
                          <a:latin typeface="Meiryo UI" panose="020B0604030504040204" pitchFamily="50" charset="-128"/>
                          <a:ea typeface="Meiryo UI" panose="020B0604030504040204" pitchFamily="50" charset="-128"/>
                        </a:rPr>
                        <a:t>経営が推進する事業戦略と物流</a:t>
                      </a:r>
                      <a:r>
                        <a:rPr kumimoji="1" lang="en-US" altLang="ja-JP" sz="1200" b="0">
                          <a:solidFill>
                            <a:schemeClr val="tx1"/>
                          </a:solidFill>
                          <a:latin typeface="Meiryo UI" panose="020B0604030504040204" pitchFamily="50" charset="-128"/>
                          <a:ea typeface="Meiryo UI" panose="020B0604030504040204" pitchFamily="50" charset="-128"/>
                        </a:rPr>
                        <a:t>DX</a:t>
                      </a:r>
                      <a:r>
                        <a:rPr kumimoji="1" lang="ja-JP" altLang="en-US" sz="1200" b="0">
                          <a:solidFill>
                            <a:schemeClr val="tx1"/>
                          </a:solidFill>
                          <a:latin typeface="Meiryo UI" panose="020B0604030504040204" pitchFamily="50" charset="-128"/>
                          <a:ea typeface="Meiryo UI" panose="020B0604030504040204" pitchFamily="50" charset="-128"/>
                        </a:rPr>
                        <a:t>実証推進計画の整合性を調整しつつ、物流</a:t>
                      </a:r>
                      <a:r>
                        <a:rPr kumimoji="1" lang="en-US" altLang="ja-JP" sz="1200" b="0">
                          <a:solidFill>
                            <a:schemeClr val="tx1"/>
                          </a:solidFill>
                          <a:latin typeface="Meiryo UI" panose="020B0604030504040204" pitchFamily="50" charset="-128"/>
                          <a:ea typeface="Meiryo UI" panose="020B0604030504040204" pitchFamily="50" charset="-128"/>
                        </a:rPr>
                        <a:t>DX</a:t>
                      </a:r>
                      <a:r>
                        <a:rPr kumimoji="1" lang="ja-JP" altLang="en-US" sz="1200" b="0">
                          <a:solidFill>
                            <a:schemeClr val="tx1"/>
                          </a:solidFill>
                          <a:latin typeface="Meiryo UI" panose="020B0604030504040204" pitchFamily="50" charset="-128"/>
                          <a:ea typeface="Meiryo UI" panose="020B0604030504040204" pitchFamily="50" charset="-128"/>
                        </a:rPr>
                        <a:t>計画の最終作成</a:t>
                      </a:r>
                    </a:p>
                  </a:txBody>
                  <a:tcPr marL="89639" marR="89639"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3612060397"/>
                  </a:ext>
                </a:extLst>
              </a:tr>
              <a:tr h="725869">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latin typeface="Meiryo UI" panose="020B0604030504040204" pitchFamily="50" charset="-128"/>
                          <a:ea typeface="Meiryo UI" panose="020B0604030504040204" pitchFamily="50" charset="-128"/>
                        </a:rPr>
                        <a:t>財務・経理</a:t>
                      </a:r>
                      <a:endParaRPr kumimoji="1" lang="en-US" altLang="ja-JP" sz="1200">
                        <a:latin typeface="Meiryo UI" panose="020B0604030504040204" pitchFamily="50" charset="-128"/>
                        <a:ea typeface="Meiryo UI" panose="020B0604030504040204" pitchFamily="50" charset="-128"/>
                      </a:endParaRPr>
                    </a:p>
                  </a:txBody>
                  <a:tcPr marL="89639" marR="89639"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200">
                          <a:solidFill>
                            <a:schemeClr val="tx1"/>
                          </a:solidFill>
                          <a:latin typeface="Meiryo UI" panose="020B0604030504040204" pitchFamily="50" charset="-128"/>
                          <a:ea typeface="Meiryo UI" panose="020B0604030504040204" pitchFamily="50" charset="-128"/>
                        </a:rPr>
                        <a:t>資金計画の作成と金融機関との調整</a:t>
                      </a:r>
                    </a:p>
                  </a:txBody>
                  <a:tcPr marL="89639" marR="89639"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090644917"/>
                  </a:ext>
                </a:extLst>
              </a:tr>
              <a:tr h="566177">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latin typeface="Meiryo UI" panose="020B0604030504040204" pitchFamily="50" charset="-128"/>
                          <a:ea typeface="Meiryo UI" panose="020B0604030504040204" pitchFamily="50" charset="-128"/>
                        </a:rPr>
                        <a:t>人事・総務</a:t>
                      </a:r>
                      <a:endParaRPr kumimoji="1" lang="en-US" altLang="ja-JP" sz="1200">
                        <a:latin typeface="Meiryo UI" panose="020B0604030504040204" pitchFamily="50" charset="-128"/>
                        <a:ea typeface="Meiryo UI" panose="020B0604030504040204" pitchFamily="50" charset="-128"/>
                      </a:endParaRPr>
                    </a:p>
                  </a:txBody>
                  <a:tcPr marL="89639" marR="89639"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200">
                          <a:solidFill>
                            <a:schemeClr val="tx1"/>
                          </a:solidFill>
                          <a:latin typeface="Meiryo UI" panose="020B0604030504040204" pitchFamily="50" charset="-128"/>
                          <a:ea typeface="Meiryo UI" panose="020B0604030504040204" pitchFamily="50" charset="-128"/>
                        </a:rPr>
                        <a:t>物流</a:t>
                      </a:r>
                      <a:r>
                        <a:rPr kumimoji="1" lang="en-US" altLang="ja-JP" sz="1200">
                          <a:solidFill>
                            <a:schemeClr val="tx1"/>
                          </a:solidFill>
                          <a:latin typeface="Meiryo UI" panose="020B0604030504040204" pitchFamily="50" charset="-128"/>
                          <a:ea typeface="Meiryo UI" panose="020B0604030504040204" pitchFamily="50" charset="-128"/>
                        </a:rPr>
                        <a:t>DX</a:t>
                      </a:r>
                      <a:r>
                        <a:rPr kumimoji="1" lang="ja-JP" altLang="en-US" sz="1200">
                          <a:solidFill>
                            <a:schemeClr val="tx1"/>
                          </a:solidFill>
                          <a:latin typeface="Meiryo UI" panose="020B0604030504040204" pitchFamily="50" charset="-128"/>
                          <a:ea typeface="Meiryo UI" panose="020B0604030504040204" pitchFamily="50" charset="-128"/>
                        </a:rPr>
                        <a:t>推進実証の体制整備、社内でのその他関係部門との連携調整など</a:t>
                      </a:r>
                    </a:p>
                  </a:txBody>
                  <a:tcPr marL="89639" marR="89639"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091379332"/>
                  </a:ext>
                </a:extLst>
              </a:tr>
              <a:tr h="725869">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latin typeface="Meiryo UI" panose="020B0604030504040204" pitchFamily="50" charset="-128"/>
                          <a:ea typeface="Meiryo UI" panose="020B0604030504040204" pitchFamily="50" charset="-128"/>
                        </a:rPr>
                        <a:t>営業</a:t>
                      </a:r>
                    </a:p>
                  </a:txBody>
                  <a:tcPr marL="89639" marR="89639"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200" dirty="0">
                          <a:solidFill>
                            <a:schemeClr val="tx1"/>
                          </a:solidFill>
                          <a:latin typeface="Meiryo UI" panose="020B0604030504040204" pitchFamily="50" charset="-128"/>
                          <a:ea typeface="Meiryo UI" panose="020B0604030504040204" pitchFamily="50" charset="-128"/>
                        </a:rPr>
                        <a:t>物流</a:t>
                      </a:r>
                      <a:r>
                        <a:rPr kumimoji="1" lang="en-US" altLang="ja-JP" sz="1200" dirty="0">
                          <a:solidFill>
                            <a:schemeClr val="tx1"/>
                          </a:solidFill>
                          <a:latin typeface="Meiryo UI" panose="020B0604030504040204" pitchFamily="50" charset="-128"/>
                          <a:ea typeface="Meiryo UI" panose="020B0604030504040204" pitchFamily="50" charset="-128"/>
                        </a:rPr>
                        <a:t>DX</a:t>
                      </a:r>
                      <a:r>
                        <a:rPr kumimoji="1" lang="ja-JP" altLang="en-US" sz="1200" dirty="0">
                          <a:solidFill>
                            <a:schemeClr val="tx1"/>
                          </a:solidFill>
                          <a:latin typeface="Meiryo UI" panose="020B0604030504040204" pitchFamily="50" charset="-128"/>
                          <a:ea typeface="Meiryo UI" panose="020B0604030504040204" pitchFamily="50" charset="-128"/>
                        </a:rPr>
                        <a:t>の実施効果を踏まえた顧客企業等への価値説明と折衝</a:t>
                      </a:r>
                    </a:p>
                  </a:txBody>
                  <a:tcPr marL="89639" marR="89639"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692798863"/>
                  </a:ext>
                </a:extLst>
              </a:tr>
            </a:tbl>
          </a:graphicData>
        </a:graphic>
      </p:graphicFrame>
      <p:sp>
        <p:nvSpPr>
          <p:cNvPr id="38" name="吹き出し: 四角形 37">
            <a:extLst>
              <a:ext uri="{FF2B5EF4-FFF2-40B4-BE49-F238E27FC236}">
                <a16:creationId xmlns:a16="http://schemas.microsoft.com/office/drawing/2014/main" id="{64888F68-363D-34D6-53EF-CF5E2EC73DA9}"/>
              </a:ext>
            </a:extLst>
          </p:cNvPr>
          <p:cNvSpPr/>
          <p:nvPr/>
        </p:nvSpPr>
        <p:spPr>
          <a:xfrm>
            <a:off x="2916783" y="2334118"/>
            <a:ext cx="826878" cy="241398"/>
          </a:xfrm>
          <a:prstGeom prst="wedgeRectCallout">
            <a:avLst>
              <a:gd name="adj1" fmla="val 38778"/>
              <a:gd name="adj2" fmla="val 18774"/>
            </a:avLst>
          </a:prstGeom>
          <a:solidFill>
            <a:srgbClr val="FFFFFF"/>
          </a:solidFill>
          <a:ln>
            <a:solidFill>
              <a:srgbClr val="FFFFFF">
                <a:lumMod val="85000"/>
              </a:srgbClr>
            </a:solidFill>
          </a:ln>
        </p:spPr>
        <p:txBody>
          <a:bodyPr wrap="square"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報告・相談</a:t>
            </a:r>
            <a:endParaRPr kumimoji="1" lang="en-US" altLang="ja-JP"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grpSp>
        <p:nvGrpSpPr>
          <p:cNvPr id="43" name="グループ化 42">
            <a:extLst>
              <a:ext uri="{FF2B5EF4-FFF2-40B4-BE49-F238E27FC236}">
                <a16:creationId xmlns:a16="http://schemas.microsoft.com/office/drawing/2014/main" id="{7D5C49A7-0712-79AA-7A72-80E86D25F2C5}"/>
              </a:ext>
            </a:extLst>
          </p:cNvPr>
          <p:cNvGrpSpPr/>
          <p:nvPr/>
        </p:nvGrpSpPr>
        <p:grpSpPr>
          <a:xfrm>
            <a:off x="1591924" y="2169568"/>
            <a:ext cx="2151737" cy="3630493"/>
            <a:chOff x="1578012" y="2121936"/>
            <a:chExt cx="2151737" cy="3630493"/>
          </a:xfrm>
        </p:grpSpPr>
        <p:cxnSp>
          <p:nvCxnSpPr>
            <p:cNvPr id="45" name="直線矢印コネクタ 9">
              <a:extLst>
                <a:ext uri="{FF2B5EF4-FFF2-40B4-BE49-F238E27FC236}">
                  <a16:creationId xmlns:a16="http://schemas.microsoft.com/office/drawing/2014/main" id="{A267C04E-D09C-CC74-A893-E0475D643DFD}"/>
                </a:ext>
              </a:extLst>
            </p:cNvPr>
            <p:cNvCxnSpPr>
              <a:cxnSpLocks/>
            </p:cNvCxnSpPr>
            <p:nvPr/>
          </p:nvCxnSpPr>
          <p:spPr>
            <a:xfrm>
              <a:off x="1991451" y="2121936"/>
              <a:ext cx="0" cy="616903"/>
            </a:xfrm>
            <a:prstGeom prst="straightConnector1">
              <a:avLst/>
            </a:prstGeom>
            <a:noFill/>
            <a:ln w="9525" cap="flat" cmpd="sng" algn="ctr">
              <a:solidFill>
                <a:srgbClr val="FFFFFF">
                  <a:lumMod val="85000"/>
                </a:srgbClr>
              </a:solidFill>
              <a:prstDash val="solid"/>
              <a:tailEnd type="triangle"/>
            </a:ln>
            <a:effectLst/>
          </p:spPr>
        </p:cxnSp>
        <p:cxnSp>
          <p:nvCxnSpPr>
            <p:cNvPr id="39" name="直線矢印コネクタ 9">
              <a:extLst>
                <a:ext uri="{FF2B5EF4-FFF2-40B4-BE49-F238E27FC236}">
                  <a16:creationId xmlns:a16="http://schemas.microsoft.com/office/drawing/2014/main" id="{AC67E350-BDA9-D694-88E2-55ECD2D55332}"/>
                </a:ext>
              </a:extLst>
            </p:cNvPr>
            <p:cNvCxnSpPr>
              <a:cxnSpLocks/>
            </p:cNvCxnSpPr>
            <p:nvPr/>
          </p:nvCxnSpPr>
          <p:spPr>
            <a:xfrm>
              <a:off x="1991451" y="5135526"/>
              <a:ext cx="0" cy="616903"/>
            </a:xfrm>
            <a:prstGeom prst="straightConnector1">
              <a:avLst/>
            </a:prstGeom>
            <a:noFill/>
            <a:ln w="9525" cap="flat" cmpd="sng" algn="ctr">
              <a:solidFill>
                <a:srgbClr val="FFFFFF">
                  <a:lumMod val="85000"/>
                </a:srgbClr>
              </a:solidFill>
              <a:prstDash val="solid"/>
              <a:tailEnd type="triangle"/>
            </a:ln>
            <a:effectLst/>
          </p:spPr>
        </p:cxnSp>
        <p:sp>
          <p:nvSpPr>
            <p:cNvPr id="40" name="吹き出し: 四角形 39">
              <a:extLst>
                <a:ext uri="{FF2B5EF4-FFF2-40B4-BE49-F238E27FC236}">
                  <a16:creationId xmlns:a16="http://schemas.microsoft.com/office/drawing/2014/main" id="{C0106722-04DE-9E78-D9F2-4DDD48B16D3D}"/>
                </a:ext>
              </a:extLst>
            </p:cNvPr>
            <p:cNvSpPr/>
            <p:nvPr/>
          </p:nvSpPr>
          <p:spPr>
            <a:xfrm>
              <a:off x="1578012" y="5321701"/>
              <a:ext cx="826878" cy="241398"/>
            </a:xfrm>
            <a:prstGeom prst="wedgeRectCallout">
              <a:avLst>
                <a:gd name="adj1" fmla="val 38778"/>
                <a:gd name="adj2" fmla="val 18774"/>
              </a:avLst>
            </a:prstGeom>
            <a:solidFill>
              <a:srgbClr val="FFFFFF"/>
            </a:solidFill>
            <a:ln>
              <a:solidFill>
                <a:srgbClr val="FFFFFF">
                  <a:lumMod val="85000"/>
                </a:srgbClr>
              </a:solidFill>
            </a:ln>
          </p:spPr>
          <p:txBody>
            <a:bodyPr wrap="square"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承認・決裁</a:t>
              </a:r>
              <a:endParaRPr kumimoji="1" lang="en-US" altLang="ja-JP"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42" name="吹き出し: 四角形 41">
              <a:extLst>
                <a:ext uri="{FF2B5EF4-FFF2-40B4-BE49-F238E27FC236}">
                  <a16:creationId xmlns:a16="http://schemas.microsoft.com/office/drawing/2014/main" id="{D8FDAFD0-EDC3-DC6C-1855-339DD8494054}"/>
                </a:ext>
              </a:extLst>
            </p:cNvPr>
            <p:cNvSpPr/>
            <p:nvPr/>
          </p:nvSpPr>
          <p:spPr>
            <a:xfrm>
              <a:off x="2902871" y="5321701"/>
              <a:ext cx="826878" cy="241398"/>
            </a:xfrm>
            <a:prstGeom prst="wedgeRectCallout">
              <a:avLst>
                <a:gd name="adj1" fmla="val 38778"/>
                <a:gd name="adj2" fmla="val 18774"/>
              </a:avLst>
            </a:prstGeom>
            <a:solidFill>
              <a:srgbClr val="FFFFFF"/>
            </a:solidFill>
            <a:ln>
              <a:solidFill>
                <a:srgbClr val="FFFFFF">
                  <a:lumMod val="85000"/>
                </a:srgbClr>
              </a:solidFill>
            </a:ln>
          </p:spPr>
          <p:txBody>
            <a:bodyPr wrap="square"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報告・相談</a:t>
              </a:r>
              <a:endParaRPr kumimoji="1" lang="en-US" altLang="ja-JP"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grpSp>
      <p:sp>
        <p:nvSpPr>
          <p:cNvPr id="31" name="吹き出し: 四角形 30">
            <a:extLst>
              <a:ext uri="{FF2B5EF4-FFF2-40B4-BE49-F238E27FC236}">
                <a16:creationId xmlns:a16="http://schemas.microsoft.com/office/drawing/2014/main" id="{8EE8BC45-2A57-9F1D-6E6F-29BB7219E547}"/>
              </a:ext>
            </a:extLst>
          </p:cNvPr>
          <p:cNvSpPr/>
          <p:nvPr/>
        </p:nvSpPr>
        <p:spPr>
          <a:xfrm>
            <a:off x="1591924" y="2334118"/>
            <a:ext cx="826878" cy="241398"/>
          </a:xfrm>
          <a:prstGeom prst="wedgeRectCallout">
            <a:avLst>
              <a:gd name="adj1" fmla="val 38778"/>
              <a:gd name="adj2" fmla="val 18774"/>
            </a:avLst>
          </a:prstGeom>
          <a:solidFill>
            <a:srgbClr val="FFFFFF"/>
          </a:solidFill>
          <a:ln>
            <a:solidFill>
              <a:srgbClr val="FFFFFF">
                <a:lumMod val="85000"/>
              </a:srgbClr>
            </a:solidFill>
          </a:ln>
        </p:spPr>
        <p:txBody>
          <a:bodyPr wrap="square"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承認・決裁</a:t>
            </a:r>
            <a:endParaRPr kumimoji="1" lang="en-US" altLang="ja-JP"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21321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3E1F40-DFCD-4EE7-933A-5EE170CFED21}"/>
              </a:ext>
            </a:extLst>
          </p:cNvPr>
          <p:cNvSpPr>
            <a:spLocks noGrp="1"/>
          </p:cNvSpPr>
          <p:nvPr>
            <p:ph type="title"/>
          </p:nvPr>
        </p:nvSpPr>
        <p:spPr/>
        <p:txBody>
          <a:bodyPr/>
          <a:lstStyle/>
          <a:p>
            <a:r>
              <a:rPr lang="ja-JP" altLang="en-US"/>
              <a:t>様式</a:t>
            </a:r>
            <a:r>
              <a:rPr lang="en-US" altLang="ja-JP"/>
              <a:t>2</a:t>
            </a:r>
            <a:r>
              <a:rPr lang="ja-JP" altLang="en-US"/>
              <a:t>別紙：物流</a:t>
            </a:r>
            <a:r>
              <a:rPr lang="en-US" altLang="ja-JP"/>
              <a:t>DX</a:t>
            </a:r>
            <a:r>
              <a:rPr lang="ja-JP" altLang="en-US"/>
              <a:t>推進実証計画</a:t>
            </a:r>
            <a:endParaRPr kumimoji="1" lang="ja-JP" altLang="en-US"/>
          </a:p>
        </p:txBody>
      </p:sp>
    </p:spTree>
    <p:extLst>
      <p:ext uri="{BB962C8B-B14F-4D97-AF65-F5344CB8AC3E}">
        <p14:creationId xmlns:p14="http://schemas.microsoft.com/office/powerpoint/2010/main" val="1241137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a:t>
            </a:fld>
            <a:endParaRPr lang="en-US" altLang="ja-JP">
              <a:solidFill>
                <a:srgbClr val="000000"/>
              </a:solidFill>
            </a:endParaRPr>
          </a:p>
        </p:txBody>
      </p:sp>
      <p:sp>
        <p:nvSpPr>
          <p:cNvPr id="8" name="正方形/長方形 7">
            <a:extLst>
              <a:ext uri="{FF2B5EF4-FFF2-40B4-BE49-F238E27FC236}">
                <a16:creationId xmlns:a16="http://schemas.microsoft.com/office/drawing/2014/main" id="{69542803-AC9B-C15D-D361-004B80C2512A}"/>
              </a:ext>
            </a:extLst>
          </p:cNvPr>
          <p:cNvSpPr/>
          <p:nvPr/>
        </p:nvSpPr>
        <p:spPr>
          <a:xfrm>
            <a:off x="417634" y="1035419"/>
            <a:ext cx="242269" cy="422884"/>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a:r>
              <a:rPr lang="ja-JP" altLang="en-US" sz="738" dirty="0">
                <a:latin typeface="Meiryo UI" panose="020B0604030504040204" pitchFamily="50" charset="-128"/>
                <a:ea typeface="Meiryo UI" panose="020B0604030504040204" pitchFamily="50" charset="-128"/>
                <a:cs typeface="メイリオ"/>
              </a:rPr>
              <a:t>取組名</a:t>
            </a:r>
            <a:endParaRPr kumimoji="1" lang="ja-JP" altLang="en-US" sz="738" dirty="0">
              <a:latin typeface="Meiryo UI" panose="020B0604030504040204" pitchFamily="50" charset="-128"/>
              <a:ea typeface="Meiryo UI" panose="020B0604030504040204" pitchFamily="50" charset="-128"/>
              <a:cs typeface="メイリオ"/>
            </a:endParaRPr>
          </a:p>
        </p:txBody>
      </p:sp>
      <p:sp>
        <p:nvSpPr>
          <p:cNvPr id="9" name="正方形/長方形 8">
            <a:extLst>
              <a:ext uri="{FF2B5EF4-FFF2-40B4-BE49-F238E27FC236}">
                <a16:creationId xmlns:a16="http://schemas.microsoft.com/office/drawing/2014/main" id="{D8FFC91C-E36B-3E36-85E9-461D4BFA1697}"/>
              </a:ext>
            </a:extLst>
          </p:cNvPr>
          <p:cNvSpPr/>
          <p:nvPr/>
        </p:nvSpPr>
        <p:spPr>
          <a:xfrm>
            <a:off x="417634" y="1533984"/>
            <a:ext cx="242269" cy="836600"/>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a:r>
              <a:rPr kumimoji="1" lang="ja-JP" altLang="en-US" sz="738" dirty="0">
                <a:latin typeface="Meiryo UI" panose="020B0604030504040204" pitchFamily="50" charset="-128"/>
                <a:ea typeface="Meiryo UI" panose="020B0604030504040204" pitchFamily="50" charset="-128"/>
                <a:cs typeface="メイリオ"/>
              </a:rPr>
              <a:t>現状</a:t>
            </a:r>
            <a:r>
              <a:rPr lang="ja-JP" altLang="en-US" sz="738" dirty="0">
                <a:latin typeface="Meiryo UI" panose="020B0604030504040204" pitchFamily="50" charset="-128"/>
                <a:ea typeface="Meiryo UI" panose="020B0604030504040204" pitchFamily="50" charset="-128"/>
                <a:cs typeface="メイリオ"/>
              </a:rPr>
              <a:t>課題</a:t>
            </a:r>
            <a:endParaRPr kumimoji="1" lang="ja-JP" altLang="en-US" sz="738" dirty="0">
              <a:latin typeface="Meiryo UI" panose="020B0604030504040204" pitchFamily="50" charset="-128"/>
              <a:ea typeface="Meiryo UI" panose="020B0604030504040204" pitchFamily="50" charset="-128"/>
              <a:cs typeface="メイリオ"/>
            </a:endParaRPr>
          </a:p>
        </p:txBody>
      </p:sp>
      <p:sp>
        <p:nvSpPr>
          <p:cNvPr id="10" name="正方形/長方形 9">
            <a:extLst>
              <a:ext uri="{FF2B5EF4-FFF2-40B4-BE49-F238E27FC236}">
                <a16:creationId xmlns:a16="http://schemas.microsoft.com/office/drawing/2014/main" id="{A25C472D-4C1E-EA0C-6400-FB2944509A9A}"/>
              </a:ext>
            </a:extLst>
          </p:cNvPr>
          <p:cNvSpPr/>
          <p:nvPr/>
        </p:nvSpPr>
        <p:spPr>
          <a:xfrm>
            <a:off x="417634" y="2545395"/>
            <a:ext cx="242269" cy="2223676"/>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a:r>
              <a:rPr kumimoji="1" lang="ja-JP" altLang="en-US" sz="738" dirty="0">
                <a:latin typeface="Meiryo UI" panose="020B0604030504040204" pitchFamily="50" charset="-128"/>
                <a:ea typeface="Meiryo UI" panose="020B0604030504040204" pitchFamily="50" charset="-128"/>
                <a:cs typeface="メイリオ"/>
              </a:rPr>
              <a:t>計画概要（導入技術）</a:t>
            </a:r>
          </a:p>
        </p:txBody>
      </p:sp>
      <p:sp>
        <p:nvSpPr>
          <p:cNvPr id="11" name="正方形/長方形 10">
            <a:extLst>
              <a:ext uri="{FF2B5EF4-FFF2-40B4-BE49-F238E27FC236}">
                <a16:creationId xmlns:a16="http://schemas.microsoft.com/office/drawing/2014/main" id="{4ED6CF43-CA85-6984-2035-0809F9421381}"/>
              </a:ext>
            </a:extLst>
          </p:cNvPr>
          <p:cNvSpPr/>
          <p:nvPr/>
        </p:nvSpPr>
        <p:spPr>
          <a:xfrm>
            <a:off x="417634" y="4935272"/>
            <a:ext cx="242269" cy="460148"/>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a:r>
              <a:rPr kumimoji="1" lang="ja-JP" altLang="en-US" sz="738" dirty="0">
                <a:latin typeface="Meiryo UI" panose="020B0604030504040204" pitchFamily="50" charset="-128"/>
                <a:ea typeface="Meiryo UI" panose="020B0604030504040204" pitchFamily="50" charset="-128"/>
                <a:cs typeface="メイリオ"/>
              </a:rPr>
              <a:t>効果</a:t>
            </a:r>
          </a:p>
        </p:txBody>
      </p:sp>
      <p:sp>
        <p:nvSpPr>
          <p:cNvPr id="26" name="AutoShape 11">
            <a:extLst>
              <a:ext uri="{FF2B5EF4-FFF2-40B4-BE49-F238E27FC236}">
                <a16:creationId xmlns:a16="http://schemas.microsoft.com/office/drawing/2014/main" id="{97233735-7882-76D4-1543-573F9F05588D}"/>
              </a:ext>
            </a:extLst>
          </p:cNvPr>
          <p:cNvSpPr>
            <a:spLocks noChangeArrowheads="1"/>
          </p:cNvSpPr>
          <p:nvPr/>
        </p:nvSpPr>
        <p:spPr bwMode="gray">
          <a:xfrm>
            <a:off x="709027" y="153398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none" lIns="84406" tIns="42203" rIns="84406" bIns="42203" rtlCol="0" anchor="ctr"/>
          <a:lstStyle/>
          <a:p>
            <a:pPr algn="ctr" defTabSz="844083">
              <a:defRPr/>
            </a:pPr>
            <a:r>
              <a:rPr lang="ja-JP" altLang="en-US" sz="831" kern="0" dirty="0">
                <a:solidFill>
                  <a:schemeClr val="bg1"/>
                </a:solidFill>
                <a:latin typeface="Meiryo UI"/>
                <a:ea typeface="Meiryo UI"/>
              </a:rPr>
              <a:t>トラック受付</a:t>
            </a:r>
            <a:endParaRPr lang="en-US" altLang="ja-JP" sz="831" kern="0" dirty="0">
              <a:solidFill>
                <a:schemeClr val="bg1"/>
              </a:solidFill>
              <a:latin typeface="Meiryo UI"/>
              <a:ea typeface="Meiryo UI"/>
            </a:endParaRPr>
          </a:p>
        </p:txBody>
      </p:sp>
      <p:sp>
        <p:nvSpPr>
          <p:cNvPr id="29" name="AutoShape 12">
            <a:extLst>
              <a:ext uri="{FF2B5EF4-FFF2-40B4-BE49-F238E27FC236}">
                <a16:creationId xmlns:a16="http://schemas.microsoft.com/office/drawing/2014/main" id="{89EC2669-14A2-1C49-FD8C-301FC1AE7820}"/>
              </a:ext>
            </a:extLst>
          </p:cNvPr>
          <p:cNvSpPr>
            <a:spLocks noChangeArrowheads="1"/>
          </p:cNvSpPr>
          <p:nvPr/>
        </p:nvSpPr>
        <p:spPr bwMode="gray">
          <a:xfrm>
            <a:off x="3392490" y="1534061"/>
            <a:ext cx="864000" cy="299077"/>
          </a:xfrm>
          <a:prstGeom prst="chevron">
            <a:avLst>
              <a:gd name="adj" fmla="val 32413"/>
            </a:avLst>
          </a:prstGeom>
          <a:solidFill>
            <a:schemeClr val="bg1">
              <a:lumMod val="50000"/>
            </a:schemeClr>
          </a:solidFill>
          <a:ln w="12700" cap="flat" cmpd="sng" algn="ctr">
            <a:solidFill>
              <a:schemeClr val="bg1">
                <a:lumMod val="50000"/>
              </a:schemeClr>
            </a:solidFill>
            <a:prstDash val="solid"/>
            <a:headEnd/>
            <a:tailEnd/>
          </a:ln>
          <a:effectLst/>
        </p:spPr>
        <p:txBody>
          <a:bodyPr vert="horz" wrap="none" lIns="84406" tIns="42203" rIns="84406" bIns="42203" rtlCol="0" anchor="ctr"/>
          <a:lstStyle/>
          <a:p>
            <a:pPr algn="ctr"/>
            <a:r>
              <a:rPr lang="ja-JP" altLang="en-US" sz="831" kern="0" dirty="0">
                <a:solidFill>
                  <a:schemeClr val="bg1"/>
                </a:solidFill>
                <a:latin typeface="Meiryo UI"/>
                <a:ea typeface="Meiryo UI"/>
              </a:rPr>
              <a:t>搬送</a:t>
            </a:r>
            <a:r>
              <a:rPr lang="ja-JP" altLang="en-US" sz="831" kern="0">
                <a:solidFill>
                  <a:schemeClr val="bg1"/>
                </a:solidFill>
                <a:latin typeface="Meiryo UI"/>
                <a:ea typeface="Meiryo UI"/>
              </a:rPr>
              <a:t>・格納</a:t>
            </a:r>
            <a:endParaRPr lang="en-US" altLang="ja-JP" sz="831" kern="0" dirty="0">
              <a:solidFill>
                <a:schemeClr val="bg1"/>
              </a:solidFill>
              <a:latin typeface="Meiryo UI"/>
              <a:ea typeface="Meiryo UI"/>
            </a:endParaRPr>
          </a:p>
        </p:txBody>
      </p:sp>
      <p:sp>
        <p:nvSpPr>
          <p:cNvPr id="30" name="AutoShape 13">
            <a:extLst>
              <a:ext uri="{FF2B5EF4-FFF2-40B4-BE49-F238E27FC236}">
                <a16:creationId xmlns:a16="http://schemas.microsoft.com/office/drawing/2014/main" id="{D6A38E85-0308-C7E7-7AED-317A0C2E8E97}"/>
              </a:ext>
            </a:extLst>
          </p:cNvPr>
          <p:cNvSpPr>
            <a:spLocks noChangeArrowheads="1"/>
          </p:cNvSpPr>
          <p:nvPr/>
        </p:nvSpPr>
        <p:spPr bwMode="gray">
          <a:xfrm>
            <a:off x="4286977" y="1534137"/>
            <a:ext cx="864000" cy="299077"/>
          </a:xfrm>
          <a:prstGeom prst="chevron">
            <a:avLst>
              <a:gd name="adj" fmla="val 32384"/>
            </a:avLst>
          </a:prstGeom>
          <a:solidFill>
            <a:srgbClr val="FFE600">
              <a:lumMod val="20000"/>
              <a:lumOff val="80000"/>
            </a:srgbClr>
          </a:solidFill>
          <a:ln w="12700" cap="flat" cmpd="sng" algn="ctr">
            <a:solidFill>
              <a:srgbClr val="FFE600">
                <a:lumMod val="20000"/>
                <a:lumOff val="80000"/>
              </a:srgbClr>
            </a:solidFill>
            <a:prstDash val="solid"/>
            <a:headEnd/>
            <a:tailEnd/>
          </a:ln>
          <a:effectLst/>
        </p:spPr>
        <p:txBody>
          <a:bodyPr vert="horz" wrap="square" lIns="84406" tIns="42203" rIns="84406" bIns="42203" rtlCol="0" anchor="ctr"/>
          <a:lstStyle/>
          <a:p>
            <a:pPr algn="ctr"/>
            <a:r>
              <a:rPr lang="ja-JP" altLang="en-US" sz="831" kern="0">
                <a:solidFill>
                  <a:srgbClr val="2E2E38"/>
                </a:solidFill>
                <a:latin typeface="Meiryo UI"/>
                <a:ea typeface="Meiryo UI"/>
              </a:rPr>
              <a:t>保管</a:t>
            </a:r>
            <a:endParaRPr lang="en-US" altLang="ja-JP" sz="831" kern="0" dirty="0">
              <a:solidFill>
                <a:srgbClr val="2E2E38"/>
              </a:solidFill>
              <a:latin typeface="Meiryo UI"/>
              <a:ea typeface="Meiryo UI"/>
            </a:endParaRPr>
          </a:p>
        </p:txBody>
      </p:sp>
      <p:sp>
        <p:nvSpPr>
          <p:cNvPr id="31" name="AutoShape 13">
            <a:extLst>
              <a:ext uri="{FF2B5EF4-FFF2-40B4-BE49-F238E27FC236}">
                <a16:creationId xmlns:a16="http://schemas.microsoft.com/office/drawing/2014/main" id="{9505758E-ECB2-B051-7F94-2176102F305E}"/>
              </a:ext>
            </a:extLst>
          </p:cNvPr>
          <p:cNvSpPr>
            <a:spLocks noChangeArrowheads="1"/>
          </p:cNvSpPr>
          <p:nvPr/>
        </p:nvSpPr>
        <p:spPr bwMode="gray">
          <a:xfrm>
            <a:off x="5181464" y="1533595"/>
            <a:ext cx="864000" cy="299077"/>
          </a:xfrm>
          <a:prstGeom prst="chevron">
            <a:avLst>
              <a:gd name="adj" fmla="val 32384"/>
            </a:avLst>
          </a:prstGeom>
          <a:solidFill>
            <a:srgbClr val="FFE600">
              <a:lumMod val="20000"/>
              <a:lumOff val="80000"/>
            </a:srgbClr>
          </a:solidFill>
          <a:ln w="12700" cap="flat" cmpd="sng" algn="ctr">
            <a:solidFill>
              <a:srgbClr val="FFE600">
                <a:lumMod val="20000"/>
                <a:lumOff val="80000"/>
              </a:srgbClr>
            </a:solidFill>
            <a:prstDash val="solid"/>
            <a:headEnd/>
            <a:tailEnd/>
          </a:ln>
          <a:effectLst/>
        </p:spPr>
        <p:txBody>
          <a:bodyPr vert="horz" wrap="square" lIns="84406" tIns="42203" rIns="84406" bIns="42203" rtlCol="0" anchor="ctr"/>
          <a:lstStyle/>
          <a:p>
            <a:pPr algn="ctr" defTabSz="844083">
              <a:defRPr/>
            </a:pPr>
            <a:r>
              <a:rPr lang="ja-JP" altLang="en-US" sz="831" kern="0" dirty="0">
                <a:solidFill>
                  <a:srgbClr val="2E2E38"/>
                </a:solidFill>
                <a:latin typeface="Meiryo UI"/>
                <a:ea typeface="Meiryo UI"/>
              </a:rPr>
              <a:t>ピッキング</a:t>
            </a:r>
            <a:endParaRPr lang="en-US" altLang="ja-JP" sz="831" kern="0" dirty="0">
              <a:solidFill>
                <a:srgbClr val="2E2E38"/>
              </a:solidFill>
              <a:latin typeface="Meiryo UI"/>
              <a:ea typeface="Meiryo UI"/>
            </a:endParaRPr>
          </a:p>
        </p:txBody>
      </p:sp>
      <p:sp>
        <p:nvSpPr>
          <p:cNvPr id="32" name="AutoShape 13">
            <a:extLst>
              <a:ext uri="{FF2B5EF4-FFF2-40B4-BE49-F238E27FC236}">
                <a16:creationId xmlns:a16="http://schemas.microsoft.com/office/drawing/2014/main" id="{BE2B026C-FD07-7261-205E-94581FFC6E54}"/>
              </a:ext>
            </a:extLst>
          </p:cNvPr>
          <p:cNvSpPr>
            <a:spLocks noChangeArrowheads="1"/>
          </p:cNvSpPr>
          <p:nvPr/>
        </p:nvSpPr>
        <p:spPr bwMode="gray">
          <a:xfrm>
            <a:off x="7864926" y="153367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square" lIns="84406" tIns="42203" rIns="84406" bIns="42203" rtlCol="0" anchor="ctr"/>
          <a:lstStyle/>
          <a:p>
            <a:pPr algn="ctr" defTabSz="844083">
              <a:defRPr/>
            </a:pPr>
            <a:r>
              <a:rPr lang="ja-JP" altLang="en-US" sz="831" kern="0" dirty="0">
                <a:solidFill>
                  <a:schemeClr val="bg1"/>
                </a:solidFill>
                <a:latin typeface="Meiryo UI"/>
                <a:ea typeface="Meiryo UI"/>
              </a:rPr>
              <a:t>トラック退場</a:t>
            </a:r>
            <a:endParaRPr lang="en-US" altLang="ja-JP" sz="831" kern="0" dirty="0">
              <a:solidFill>
                <a:schemeClr val="bg1"/>
              </a:solidFill>
              <a:latin typeface="Meiryo UI"/>
              <a:ea typeface="Meiryo UI"/>
            </a:endParaRPr>
          </a:p>
        </p:txBody>
      </p:sp>
      <p:sp>
        <p:nvSpPr>
          <p:cNvPr id="34" name="Rectangle 15">
            <a:extLst>
              <a:ext uri="{FF2B5EF4-FFF2-40B4-BE49-F238E27FC236}">
                <a16:creationId xmlns:a16="http://schemas.microsoft.com/office/drawing/2014/main" id="{D10F6B7E-7EE3-D517-A892-253D4B026CC5}"/>
              </a:ext>
            </a:extLst>
          </p:cNvPr>
          <p:cNvSpPr/>
          <p:nvPr/>
        </p:nvSpPr>
        <p:spPr>
          <a:xfrm>
            <a:off x="709028" y="1046424"/>
            <a:ext cx="8017338" cy="41187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algn="ctr" defTabSz="422041">
              <a:defRPr/>
            </a:pPr>
            <a:r>
              <a:rPr lang="ja-JP" altLang="en-US" sz="1662" b="1" dirty="0">
                <a:solidFill>
                  <a:srgbClr val="000000"/>
                </a:solidFill>
                <a:latin typeface="Meiryo UI" panose="020B0604030504040204" pitchFamily="50" charset="-128"/>
                <a:ea typeface="Meiryo UI" panose="020B0604030504040204" pitchFamily="50" charset="-128"/>
              </a:rPr>
              <a:t>ｘｘｘｘｘｘｘｘ</a:t>
            </a:r>
            <a:endParaRPr lang="en-US" altLang="ja-JP" sz="1662" b="1" dirty="0">
              <a:solidFill>
                <a:srgbClr val="000000"/>
              </a:solidFill>
              <a:latin typeface="Meiryo UI" panose="020B0604030504040204" pitchFamily="50" charset="-128"/>
              <a:ea typeface="Meiryo UI" panose="020B0604030504040204" pitchFamily="50" charset="-128"/>
            </a:endParaRPr>
          </a:p>
        </p:txBody>
      </p:sp>
      <p:sp>
        <p:nvSpPr>
          <p:cNvPr id="35" name="Rectangle 15">
            <a:extLst>
              <a:ext uri="{FF2B5EF4-FFF2-40B4-BE49-F238E27FC236}">
                <a16:creationId xmlns:a16="http://schemas.microsoft.com/office/drawing/2014/main" id="{C1F41171-85BD-AE6E-9B22-7B48B7DD5FAF}"/>
              </a:ext>
            </a:extLst>
          </p:cNvPr>
          <p:cNvSpPr/>
          <p:nvPr/>
        </p:nvSpPr>
        <p:spPr>
          <a:xfrm>
            <a:off x="709028" y="4935272"/>
            <a:ext cx="2592000" cy="46014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p>
        </p:txBody>
      </p:sp>
      <p:sp>
        <p:nvSpPr>
          <p:cNvPr id="36" name="二等辺三角形 35">
            <a:extLst>
              <a:ext uri="{FF2B5EF4-FFF2-40B4-BE49-F238E27FC236}">
                <a16:creationId xmlns:a16="http://schemas.microsoft.com/office/drawing/2014/main" id="{C0BF00D3-A634-9FE9-1AA9-E93A3FA4F1B7}"/>
              </a:ext>
            </a:extLst>
          </p:cNvPr>
          <p:cNvSpPr/>
          <p:nvPr/>
        </p:nvSpPr>
        <p:spPr>
          <a:xfrm flipV="1">
            <a:off x="1184024" y="4820687"/>
            <a:ext cx="1484358" cy="66702"/>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37" name="二等辺三角形 36">
            <a:extLst>
              <a:ext uri="{FF2B5EF4-FFF2-40B4-BE49-F238E27FC236}">
                <a16:creationId xmlns:a16="http://schemas.microsoft.com/office/drawing/2014/main" id="{AE3982F5-6562-6676-3AC4-7092D0A745F1}"/>
              </a:ext>
            </a:extLst>
          </p:cNvPr>
          <p:cNvSpPr/>
          <p:nvPr/>
        </p:nvSpPr>
        <p:spPr>
          <a:xfrm flipV="1">
            <a:off x="6676757" y="4820687"/>
            <a:ext cx="1484358" cy="66702"/>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38" name="Rectangle 15">
            <a:extLst>
              <a:ext uri="{FF2B5EF4-FFF2-40B4-BE49-F238E27FC236}">
                <a16:creationId xmlns:a16="http://schemas.microsoft.com/office/drawing/2014/main" id="{6FE19003-7575-BAD1-A774-35902FC56197}"/>
              </a:ext>
            </a:extLst>
          </p:cNvPr>
          <p:cNvSpPr/>
          <p:nvPr/>
        </p:nvSpPr>
        <p:spPr>
          <a:xfrm>
            <a:off x="3427678" y="4935272"/>
            <a:ext cx="2592000" cy="46014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p>
        </p:txBody>
      </p:sp>
      <p:sp>
        <p:nvSpPr>
          <p:cNvPr id="39" name="二等辺三角形 38">
            <a:extLst>
              <a:ext uri="{FF2B5EF4-FFF2-40B4-BE49-F238E27FC236}">
                <a16:creationId xmlns:a16="http://schemas.microsoft.com/office/drawing/2014/main" id="{FC6073DC-8C9E-B0DC-B097-2E51D446F74D}"/>
              </a:ext>
            </a:extLst>
          </p:cNvPr>
          <p:cNvSpPr/>
          <p:nvPr/>
        </p:nvSpPr>
        <p:spPr>
          <a:xfrm flipV="1">
            <a:off x="1184024" y="2413398"/>
            <a:ext cx="1484358" cy="80710"/>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40" name="二等辺三角形 39">
            <a:extLst>
              <a:ext uri="{FF2B5EF4-FFF2-40B4-BE49-F238E27FC236}">
                <a16:creationId xmlns:a16="http://schemas.microsoft.com/office/drawing/2014/main" id="{35BE301C-51CD-8DB2-9230-996DFC0FA11D}"/>
              </a:ext>
            </a:extLst>
          </p:cNvPr>
          <p:cNvSpPr/>
          <p:nvPr/>
        </p:nvSpPr>
        <p:spPr>
          <a:xfrm flipV="1">
            <a:off x="6676757" y="2413398"/>
            <a:ext cx="1484358" cy="80710"/>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41" name="吹き出し: 折線 40">
            <a:extLst>
              <a:ext uri="{FF2B5EF4-FFF2-40B4-BE49-F238E27FC236}">
                <a16:creationId xmlns:a16="http://schemas.microsoft.com/office/drawing/2014/main" id="{FE5F3FD0-6A37-2777-B1A2-0C284482301B}"/>
              </a:ext>
            </a:extLst>
          </p:cNvPr>
          <p:cNvSpPr/>
          <p:nvPr/>
        </p:nvSpPr>
        <p:spPr>
          <a:xfrm>
            <a:off x="709027" y="1938274"/>
            <a:ext cx="2592000" cy="431767"/>
          </a:xfrm>
          <a:prstGeom prst="borderCallout2">
            <a:avLst>
              <a:gd name="adj1" fmla="val -2921"/>
              <a:gd name="adj2" fmla="val 61194"/>
              <a:gd name="adj3" fmla="val -12112"/>
              <a:gd name="adj4" fmla="val 73810"/>
              <a:gd name="adj5" fmla="val -30379"/>
              <a:gd name="adj6" fmla="val 83202"/>
            </a:avLst>
          </a:prstGeom>
          <a:noFill/>
          <a:ln w="12700">
            <a:solidFill>
              <a:schemeClr val="bg1">
                <a:lumMod val="85000"/>
              </a:schemeClr>
            </a:solidFill>
            <a:tailEnd type="ova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ｘｘｘｘｘｘｘｘ</a:t>
            </a:r>
          </a:p>
        </p:txBody>
      </p:sp>
      <p:sp>
        <p:nvSpPr>
          <p:cNvPr id="42" name="吹き出し: 折線 41">
            <a:extLst>
              <a:ext uri="{FF2B5EF4-FFF2-40B4-BE49-F238E27FC236}">
                <a16:creationId xmlns:a16="http://schemas.microsoft.com/office/drawing/2014/main" id="{2CC015C7-2100-3F91-6D33-2C9E98E0D147}"/>
              </a:ext>
            </a:extLst>
          </p:cNvPr>
          <p:cNvSpPr/>
          <p:nvPr/>
        </p:nvSpPr>
        <p:spPr>
          <a:xfrm>
            <a:off x="3427677" y="1938274"/>
            <a:ext cx="2592000" cy="431767"/>
          </a:xfrm>
          <a:prstGeom prst="borderCallout2">
            <a:avLst>
              <a:gd name="adj1" fmla="val 489"/>
              <a:gd name="adj2" fmla="val 17207"/>
              <a:gd name="adj3" fmla="val -14577"/>
              <a:gd name="adj4" fmla="val 25951"/>
              <a:gd name="adj5" fmla="val -45122"/>
              <a:gd name="adj6" fmla="val 43707"/>
            </a:avLst>
          </a:prstGeom>
          <a:noFill/>
          <a:ln w="12700">
            <a:solidFill>
              <a:schemeClr val="bg1">
                <a:lumMod val="85000"/>
              </a:schemeClr>
            </a:solidFill>
            <a:tailEnd type="ova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ｘｘｘｘｘｘｘｘ</a:t>
            </a:r>
          </a:p>
        </p:txBody>
      </p:sp>
      <p:sp>
        <p:nvSpPr>
          <p:cNvPr id="43" name="吹き出し: 折線 42">
            <a:extLst>
              <a:ext uri="{FF2B5EF4-FFF2-40B4-BE49-F238E27FC236}">
                <a16:creationId xmlns:a16="http://schemas.microsoft.com/office/drawing/2014/main" id="{41E8A45D-57AE-CCC8-7CB3-9EB924FA1625}"/>
              </a:ext>
            </a:extLst>
          </p:cNvPr>
          <p:cNvSpPr/>
          <p:nvPr/>
        </p:nvSpPr>
        <p:spPr>
          <a:xfrm>
            <a:off x="6134365" y="1938274"/>
            <a:ext cx="2592000" cy="431767"/>
          </a:xfrm>
          <a:prstGeom prst="borderCallout2">
            <a:avLst>
              <a:gd name="adj1" fmla="val -3131"/>
              <a:gd name="adj2" fmla="val 7760"/>
              <a:gd name="adj3" fmla="val -15312"/>
              <a:gd name="adj4" fmla="val -2462"/>
              <a:gd name="adj5" fmla="val -42778"/>
              <a:gd name="adj6" fmla="val -9092"/>
            </a:avLst>
          </a:prstGeom>
          <a:noFill/>
          <a:ln w="12700">
            <a:solidFill>
              <a:schemeClr val="bg1">
                <a:lumMod val="85000"/>
              </a:schemeClr>
            </a:solidFill>
            <a:tailEnd type="ova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p>
        </p:txBody>
      </p:sp>
      <p:sp>
        <p:nvSpPr>
          <p:cNvPr id="44" name="Rectangle 15">
            <a:extLst>
              <a:ext uri="{FF2B5EF4-FFF2-40B4-BE49-F238E27FC236}">
                <a16:creationId xmlns:a16="http://schemas.microsoft.com/office/drawing/2014/main" id="{9414203C-89B6-79D6-CF20-22371AD86E8D}"/>
              </a:ext>
            </a:extLst>
          </p:cNvPr>
          <p:cNvSpPr/>
          <p:nvPr/>
        </p:nvSpPr>
        <p:spPr>
          <a:xfrm>
            <a:off x="6134365" y="4935272"/>
            <a:ext cx="2592000" cy="46014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p>
        </p:txBody>
      </p:sp>
      <p:sp>
        <p:nvSpPr>
          <p:cNvPr id="45" name="二等辺三角形 44">
            <a:extLst>
              <a:ext uri="{FF2B5EF4-FFF2-40B4-BE49-F238E27FC236}">
                <a16:creationId xmlns:a16="http://schemas.microsoft.com/office/drawing/2014/main" id="{3E8107D4-6512-DCCE-0A89-2EB7BE4282F8}"/>
              </a:ext>
            </a:extLst>
          </p:cNvPr>
          <p:cNvSpPr/>
          <p:nvPr/>
        </p:nvSpPr>
        <p:spPr>
          <a:xfrm flipV="1">
            <a:off x="804913" y="5446714"/>
            <a:ext cx="7534175" cy="107426"/>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46" name="二等辺三角形 45">
            <a:extLst>
              <a:ext uri="{FF2B5EF4-FFF2-40B4-BE49-F238E27FC236}">
                <a16:creationId xmlns:a16="http://schemas.microsoft.com/office/drawing/2014/main" id="{C4F71D63-AC84-734B-CCDE-CCBAF4AE28D7}"/>
              </a:ext>
            </a:extLst>
          </p:cNvPr>
          <p:cNvSpPr/>
          <p:nvPr/>
        </p:nvSpPr>
        <p:spPr>
          <a:xfrm flipV="1">
            <a:off x="3930043" y="2413398"/>
            <a:ext cx="1484358" cy="80710"/>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56" name="正方形/長方形 55">
            <a:extLst>
              <a:ext uri="{FF2B5EF4-FFF2-40B4-BE49-F238E27FC236}">
                <a16:creationId xmlns:a16="http://schemas.microsoft.com/office/drawing/2014/main" id="{9E38C7E7-E561-4843-63EB-BED50ADBC633}"/>
              </a:ext>
            </a:extLst>
          </p:cNvPr>
          <p:cNvSpPr/>
          <p:nvPr/>
        </p:nvSpPr>
        <p:spPr>
          <a:xfrm>
            <a:off x="417634" y="5609493"/>
            <a:ext cx="242269" cy="878949"/>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a:r>
              <a:rPr lang="ja-JP" altLang="en-US" sz="738" dirty="0">
                <a:latin typeface="Meiryo UI" panose="020B0604030504040204" pitchFamily="50" charset="-128"/>
                <a:ea typeface="Meiryo UI" panose="020B0604030504040204" pitchFamily="50" charset="-128"/>
                <a:cs typeface="メイリオ"/>
              </a:rPr>
              <a:t>業界全体への</a:t>
            </a:r>
            <a:endParaRPr lang="en-US" altLang="ja-JP" sz="738" dirty="0">
              <a:latin typeface="Meiryo UI" panose="020B0604030504040204" pitchFamily="50" charset="-128"/>
              <a:ea typeface="Meiryo UI" panose="020B0604030504040204" pitchFamily="50" charset="-128"/>
              <a:cs typeface="メイリオ"/>
            </a:endParaRPr>
          </a:p>
          <a:p>
            <a:pPr algn="ctr"/>
            <a:r>
              <a:rPr kumimoji="1" lang="ja-JP" altLang="en-US" sz="738" dirty="0">
                <a:latin typeface="Meiryo UI" panose="020B0604030504040204" pitchFamily="50" charset="-128"/>
                <a:ea typeface="Meiryo UI" panose="020B0604030504040204" pitchFamily="50" charset="-128"/>
                <a:cs typeface="メイリオ"/>
              </a:rPr>
              <a:t>拡大</a:t>
            </a:r>
          </a:p>
        </p:txBody>
      </p:sp>
      <p:sp>
        <p:nvSpPr>
          <p:cNvPr id="57" name="Rectangle 15">
            <a:extLst>
              <a:ext uri="{FF2B5EF4-FFF2-40B4-BE49-F238E27FC236}">
                <a16:creationId xmlns:a16="http://schemas.microsoft.com/office/drawing/2014/main" id="{0ABCA0F4-F326-75F4-744B-27CFBFF3D6B6}"/>
              </a:ext>
            </a:extLst>
          </p:cNvPr>
          <p:cNvSpPr/>
          <p:nvPr/>
        </p:nvSpPr>
        <p:spPr>
          <a:xfrm>
            <a:off x="709028" y="5608310"/>
            <a:ext cx="8017338" cy="878949"/>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defTabSz="422041">
              <a:defRPr/>
            </a:pPr>
            <a:r>
              <a:rPr lang="en-US" altLang="ja-JP" sz="1108" b="1" dirty="0">
                <a:solidFill>
                  <a:srgbClr val="000000"/>
                </a:solidFill>
                <a:latin typeface="Meiryo UI" panose="020B0604030504040204" pitchFamily="50" charset="-128"/>
                <a:ea typeface="Meiryo UI" panose="020B0604030504040204" pitchFamily="50" charset="-128"/>
              </a:rPr>
              <a:t>【</a:t>
            </a:r>
            <a:r>
              <a:rPr lang="ja-JP" altLang="en-US" sz="1108" b="1" dirty="0">
                <a:solidFill>
                  <a:srgbClr val="000000"/>
                </a:solidFill>
                <a:latin typeface="Meiryo UI" panose="020B0604030504040204" pitchFamily="50" charset="-128"/>
                <a:ea typeface="Meiryo UI" panose="020B0604030504040204" pitchFamily="50" charset="-128"/>
              </a:rPr>
              <a:t>自社内の展望</a:t>
            </a:r>
            <a:r>
              <a:rPr lang="en-US" altLang="ja-JP" sz="1108" b="1" dirty="0">
                <a:solidFill>
                  <a:srgbClr val="000000"/>
                </a:solidFill>
                <a:latin typeface="Meiryo UI" panose="020B0604030504040204" pitchFamily="50" charset="-128"/>
                <a:ea typeface="Meiryo UI" panose="020B0604030504040204" pitchFamily="50" charset="-128"/>
              </a:rPr>
              <a:t>】</a:t>
            </a:r>
          </a:p>
          <a:p>
            <a:pPr marL="158265" indent="-158265" defTabSz="422041">
              <a:buFont typeface="EYInterstate" panose="02000503020000020004" pitchFamily="2" charset="0"/>
              <a:buChar char="•"/>
              <a:defRPr/>
            </a:pPr>
            <a:r>
              <a:rPr lang="ja-JP" altLang="en-US" sz="1108" dirty="0">
                <a:solidFill>
                  <a:srgbClr val="000000"/>
                </a:solidFill>
                <a:latin typeface="Meiryo UI" panose="020B0604030504040204" pitchFamily="50" charset="-128"/>
                <a:ea typeface="Meiryo UI" panose="020B0604030504040204" pitchFamily="50" charset="-128"/>
              </a:rPr>
              <a:t>Ｘｘｘｘｘｘｘｘ</a:t>
            </a:r>
            <a:endParaRPr lang="en-US" altLang="ja-JP" sz="1108" dirty="0">
              <a:solidFill>
                <a:srgbClr val="000000"/>
              </a:solidFill>
              <a:latin typeface="Meiryo UI" panose="020B0604030504040204" pitchFamily="50" charset="-128"/>
              <a:ea typeface="Meiryo UI" panose="020B0604030504040204" pitchFamily="50" charset="-128"/>
            </a:endParaRPr>
          </a:p>
          <a:p>
            <a:pPr defTabSz="422041">
              <a:defRPr/>
            </a:pPr>
            <a:r>
              <a:rPr lang="en-US" altLang="ja-JP" sz="1108" b="1" dirty="0">
                <a:solidFill>
                  <a:srgbClr val="000000"/>
                </a:solidFill>
                <a:latin typeface="Meiryo UI" panose="020B0604030504040204" pitchFamily="50" charset="-128"/>
                <a:ea typeface="Meiryo UI" panose="020B0604030504040204" pitchFamily="50" charset="-128"/>
              </a:rPr>
              <a:t>【</a:t>
            </a:r>
            <a:r>
              <a:rPr lang="ja-JP" altLang="en-US" sz="1108" b="1" dirty="0">
                <a:solidFill>
                  <a:srgbClr val="000000"/>
                </a:solidFill>
                <a:latin typeface="Meiryo UI" panose="020B0604030504040204" pitchFamily="50" charset="-128"/>
                <a:ea typeface="Meiryo UI" panose="020B0604030504040204" pitchFamily="50" charset="-128"/>
              </a:rPr>
              <a:t>事業実施にあたって工夫した点</a:t>
            </a:r>
            <a:r>
              <a:rPr lang="en-US" altLang="ja-JP" sz="1108" b="1" dirty="0">
                <a:solidFill>
                  <a:srgbClr val="000000"/>
                </a:solidFill>
                <a:latin typeface="Meiryo UI" panose="020B0604030504040204" pitchFamily="50" charset="-128"/>
                <a:ea typeface="Meiryo UI" panose="020B0604030504040204" pitchFamily="50" charset="-128"/>
              </a:rPr>
              <a:t>】</a:t>
            </a:r>
          </a:p>
          <a:p>
            <a:pPr marL="158265" indent="-158265" defTabSz="422041">
              <a:buFont typeface="EYInterstate" panose="02000503020000020004" pitchFamily="2" charset="0"/>
              <a:buChar char="•"/>
              <a:defRPr/>
            </a:pPr>
            <a:r>
              <a:rPr lang="ja-JP" altLang="en-US" sz="1108" dirty="0">
                <a:solidFill>
                  <a:srgbClr val="000000"/>
                </a:solidFill>
                <a:latin typeface="Meiryo UI" panose="020B0604030504040204" pitchFamily="50" charset="-128"/>
                <a:ea typeface="Meiryo UI" panose="020B0604030504040204" pitchFamily="50" charset="-128"/>
              </a:rPr>
              <a:t>Ｘｘｘｘｘｘｘｘ</a:t>
            </a:r>
          </a:p>
        </p:txBody>
      </p:sp>
      <p:sp>
        <p:nvSpPr>
          <p:cNvPr id="2" name="二等辺三角形 1">
            <a:extLst>
              <a:ext uri="{FF2B5EF4-FFF2-40B4-BE49-F238E27FC236}">
                <a16:creationId xmlns:a16="http://schemas.microsoft.com/office/drawing/2014/main" id="{AB66B593-E361-B83F-DE60-3302AF5F959B}"/>
              </a:ext>
            </a:extLst>
          </p:cNvPr>
          <p:cNvSpPr/>
          <p:nvPr/>
        </p:nvSpPr>
        <p:spPr>
          <a:xfrm flipV="1">
            <a:off x="3930042" y="4820687"/>
            <a:ext cx="1484358" cy="66702"/>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5" name="Rectangle 15">
            <a:extLst>
              <a:ext uri="{FF2B5EF4-FFF2-40B4-BE49-F238E27FC236}">
                <a16:creationId xmlns:a16="http://schemas.microsoft.com/office/drawing/2014/main" id="{332973DA-AC30-08B8-0BCD-08B43D69BD4F}"/>
              </a:ext>
            </a:extLst>
          </p:cNvPr>
          <p:cNvSpPr/>
          <p:nvPr/>
        </p:nvSpPr>
        <p:spPr>
          <a:xfrm>
            <a:off x="709028" y="2944405"/>
            <a:ext cx="2592001" cy="1816165"/>
          </a:xfrm>
          <a:prstGeom prst="rect">
            <a:avLst/>
          </a:prstGeom>
          <a:solidFill>
            <a:schemeClr val="bg1">
              <a:lumMod val="95000"/>
            </a:schemeClr>
          </a:solidFill>
          <a:ln w="28575">
            <a:noFill/>
          </a:ln>
        </p:spPr>
        <p:txBody>
          <a:bodyPr vertOverflow="overflow" horzOverflow="overflow" wrap="square" tIns="33231" bIns="33231" rtlCol="0" anchor="t">
            <a:noAutofit/>
          </a:bodyPr>
          <a:lstStyle/>
          <a:p>
            <a:pPr algn="ctr" defTabSz="422041"/>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ポンチ絵</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概念図</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写真</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グラフ等</a:t>
            </a:r>
            <a:r>
              <a:rPr lang="en-US" altLang="ja-JP" sz="1292" dirty="0">
                <a:solidFill>
                  <a:prstClr val="black"/>
                </a:solidFill>
                <a:latin typeface="Meiryo UI" panose="020B0604030504040204" pitchFamily="50" charset="-128"/>
                <a:ea typeface="Meiryo UI" panose="020B0604030504040204" pitchFamily="50" charset="-128"/>
              </a:rPr>
              <a:t>)</a:t>
            </a:r>
          </a:p>
        </p:txBody>
      </p:sp>
      <p:pic>
        <p:nvPicPr>
          <p:cNvPr id="12" name="グラフィックス 11" descr="画像 枠線">
            <a:extLst>
              <a:ext uri="{FF2B5EF4-FFF2-40B4-BE49-F238E27FC236}">
                <a16:creationId xmlns:a16="http://schemas.microsoft.com/office/drawing/2014/main" id="{28CF1A97-1939-FA08-94EE-8F34F8C24D6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0925" y="2743082"/>
            <a:ext cx="2408207" cy="2408207"/>
          </a:xfrm>
          <a:prstGeom prst="rect">
            <a:avLst/>
          </a:prstGeom>
        </p:spPr>
      </p:pic>
      <p:sp>
        <p:nvSpPr>
          <p:cNvPr id="13" name="Rectangle 15">
            <a:extLst>
              <a:ext uri="{FF2B5EF4-FFF2-40B4-BE49-F238E27FC236}">
                <a16:creationId xmlns:a16="http://schemas.microsoft.com/office/drawing/2014/main" id="{0D8870F3-1E5F-A87F-2B3C-DA23029C39AA}"/>
              </a:ext>
            </a:extLst>
          </p:cNvPr>
          <p:cNvSpPr/>
          <p:nvPr/>
        </p:nvSpPr>
        <p:spPr>
          <a:xfrm>
            <a:off x="709028" y="2552192"/>
            <a:ext cx="2592000" cy="327994"/>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endParaRPr lang="en-US" altLang="ja-JP" sz="1108" b="1" dirty="0">
              <a:solidFill>
                <a:srgbClr val="000000"/>
              </a:solidFill>
              <a:latin typeface="Meiryo UI" panose="020B0604030504040204" pitchFamily="50" charset="-128"/>
              <a:ea typeface="Meiryo UI" panose="020B0604030504040204" pitchFamily="50" charset="-128"/>
            </a:endParaRPr>
          </a:p>
        </p:txBody>
      </p:sp>
      <p:sp>
        <p:nvSpPr>
          <p:cNvPr id="14" name="Rectangle 15">
            <a:extLst>
              <a:ext uri="{FF2B5EF4-FFF2-40B4-BE49-F238E27FC236}">
                <a16:creationId xmlns:a16="http://schemas.microsoft.com/office/drawing/2014/main" id="{73FF37DA-BB0B-CE23-DA54-FEA73299A7B6}"/>
              </a:ext>
            </a:extLst>
          </p:cNvPr>
          <p:cNvSpPr/>
          <p:nvPr/>
        </p:nvSpPr>
        <p:spPr>
          <a:xfrm>
            <a:off x="3427678" y="2944405"/>
            <a:ext cx="2592001" cy="1816165"/>
          </a:xfrm>
          <a:prstGeom prst="rect">
            <a:avLst/>
          </a:prstGeom>
          <a:solidFill>
            <a:schemeClr val="bg1">
              <a:lumMod val="95000"/>
            </a:schemeClr>
          </a:solidFill>
          <a:ln w="28575">
            <a:noFill/>
          </a:ln>
        </p:spPr>
        <p:txBody>
          <a:bodyPr vertOverflow="overflow" horzOverflow="overflow" wrap="square" tIns="33231" bIns="33231" rtlCol="0" anchor="t">
            <a:noAutofit/>
          </a:bodyPr>
          <a:lstStyle/>
          <a:p>
            <a:pPr algn="ctr" defTabSz="422041"/>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ポンチ絵</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概念図</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写真</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グラフ等</a:t>
            </a:r>
            <a:r>
              <a:rPr lang="en-US" altLang="ja-JP" sz="1292" dirty="0">
                <a:solidFill>
                  <a:prstClr val="black"/>
                </a:solidFill>
                <a:latin typeface="Meiryo UI" panose="020B0604030504040204" pitchFamily="50" charset="-128"/>
                <a:ea typeface="Meiryo UI" panose="020B0604030504040204" pitchFamily="50" charset="-128"/>
              </a:rPr>
              <a:t>)</a:t>
            </a:r>
          </a:p>
        </p:txBody>
      </p:sp>
      <p:pic>
        <p:nvPicPr>
          <p:cNvPr id="15" name="グラフィックス 14" descr="画像 枠線">
            <a:extLst>
              <a:ext uri="{FF2B5EF4-FFF2-40B4-BE49-F238E27FC236}">
                <a16:creationId xmlns:a16="http://schemas.microsoft.com/office/drawing/2014/main" id="{674A9FAB-D128-5AAB-26F8-0B8485378ACC}"/>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19575" y="2743082"/>
            <a:ext cx="2408207" cy="2408207"/>
          </a:xfrm>
          <a:prstGeom prst="rect">
            <a:avLst/>
          </a:prstGeom>
        </p:spPr>
      </p:pic>
      <p:sp>
        <p:nvSpPr>
          <p:cNvPr id="16" name="Rectangle 15">
            <a:extLst>
              <a:ext uri="{FF2B5EF4-FFF2-40B4-BE49-F238E27FC236}">
                <a16:creationId xmlns:a16="http://schemas.microsoft.com/office/drawing/2014/main" id="{E01F7A6B-049C-6385-DDB9-3DF1247B1A3A}"/>
              </a:ext>
            </a:extLst>
          </p:cNvPr>
          <p:cNvSpPr/>
          <p:nvPr/>
        </p:nvSpPr>
        <p:spPr>
          <a:xfrm>
            <a:off x="3427678" y="2552192"/>
            <a:ext cx="2592000" cy="327994"/>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endParaRPr lang="en-US" altLang="ja-JP" sz="1108" b="1" dirty="0">
              <a:solidFill>
                <a:srgbClr val="000000"/>
              </a:solidFill>
              <a:latin typeface="Meiryo UI" panose="020B0604030504040204" pitchFamily="50" charset="-128"/>
              <a:ea typeface="Meiryo UI" panose="020B0604030504040204" pitchFamily="50" charset="-128"/>
            </a:endParaRPr>
          </a:p>
        </p:txBody>
      </p:sp>
      <p:sp>
        <p:nvSpPr>
          <p:cNvPr id="18" name="Rectangle 15">
            <a:extLst>
              <a:ext uri="{FF2B5EF4-FFF2-40B4-BE49-F238E27FC236}">
                <a16:creationId xmlns:a16="http://schemas.microsoft.com/office/drawing/2014/main" id="{9D35B311-FCB3-AD61-F3F5-A2D3BB723C6C}"/>
              </a:ext>
            </a:extLst>
          </p:cNvPr>
          <p:cNvSpPr/>
          <p:nvPr/>
        </p:nvSpPr>
        <p:spPr>
          <a:xfrm>
            <a:off x="6134365" y="2944405"/>
            <a:ext cx="2592001" cy="1816165"/>
          </a:xfrm>
          <a:prstGeom prst="rect">
            <a:avLst/>
          </a:prstGeom>
          <a:solidFill>
            <a:schemeClr val="bg1">
              <a:lumMod val="95000"/>
            </a:schemeClr>
          </a:solidFill>
          <a:ln w="28575">
            <a:noFill/>
          </a:ln>
        </p:spPr>
        <p:txBody>
          <a:bodyPr vertOverflow="overflow" horzOverflow="overflow" wrap="square" tIns="33231" bIns="33231" rtlCol="0" anchor="t">
            <a:noAutofit/>
          </a:bodyPr>
          <a:lstStyle/>
          <a:p>
            <a:pPr algn="ctr" defTabSz="422041"/>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ポンチ絵</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概念図</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写真</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グラフ等</a:t>
            </a:r>
            <a:r>
              <a:rPr lang="en-US" altLang="ja-JP" sz="1292" dirty="0">
                <a:solidFill>
                  <a:prstClr val="black"/>
                </a:solidFill>
                <a:latin typeface="Meiryo UI" panose="020B0604030504040204" pitchFamily="50" charset="-128"/>
                <a:ea typeface="Meiryo UI" panose="020B0604030504040204" pitchFamily="50" charset="-128"/>
              </a:rPr>
              <a:t>)</a:t>
            </a:r>
          </a:p>
        </p:txBody>
      </p:sp>
      <p:pic>
        <p:nvPicPr>
          <p:cNvPr id="19" name="グラフィックス 18" descr="画像 枠線">
            <a:extLst>
              <a:ext uri="{FF2B5EF4-FFF2-40B4-BE49-F238E27FC236}">
                <a16:creationId xmlns:a16="http://schemas.microsoft.com/office/drawing/2014/main" id="{1CFCF729-9C5B-684D-7079-40EE2DE1BE1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26262" y="2743082"/>
            <a:ext cx="2408207" cy="2408207"/>
          </a:xfrm>
          <a:prstGeom prst="rect">
            <a:avLst/>
          </a:prstGeom>
        </p:spPr>
      </p:pic>
      <p:sp>
        <p:nvSpPr>
          <p:cNvPr id="20" name="Rectangle 15">
            <a:extLst>
              <a:ext uri="{FF2B5EF4-FFF2-40B4-BE49-F238E27FC236}">
                <a16:creationId xmlns:a16="http://schemas.microsoft.com/office/drawing/2014/main" id="{640CFC23-E656-2918-51CF-D5E25C55175F}"/>
              </a:ext>
            </a:extLst>
          </p:cNvPr>
          <p:cNvSpPr/>
          <p:nvPr/>
        </p:nvSpPr>
        <p:spPr>
          <a:xfrm>
            <a:off x="6134366" y="2552192"/>
            <a:ext cx="2592000" cy="327994"/>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endParaRPr lang="en-US" altLang="ja-JP" sz="1108" b="1" dirty="0">
              <a:solidFill>
                <a:srgbClr val="000000"/>
              </a:solidFill>
              <a:latin typeface="Meiryo UI" panose="020B0604030504040204" pitchFamily="50" charset="-128"/>
              <a:ea typeface="Meiryo UI" panose="020B0604030504040204" pitchFamily="50" charset="-128"/>
            </a:endParaRPr>
          </a:p>
        </p:txBody>
      </p:sp>
      <p:sp>
        <p:nvSpPr>
          <p:cNvPr id="4" name="AutoShape 11">
            <a:extLst>
              <a:ext uri="{FF2B5EF4-FFF2-40B4-BE49-F238E27FC236}">
                <a16:creationId xmlns:a16="http://schemas.microsoft.com/office/drawing/2014/main" id="{5BEF1B91-9601-236E-0269-7C6B66BDABF4}"/>
              </a:ext>
            </a:extLst>
          </p:cNvPr>
          <p:cNvSpPr>
            <a:spLocks noChangeArrowheads="1"/>
          </p:cNvSpPr>
          <p:nvPr/>
        </p:nvSpPr>
        <p:spPr bwMode="gray">
          <a:xfrm>
            <a:off x="1603515" y="153398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none" lIns="84406" tIns="42203" rIns="84406" bIns="42203" rtlCol="0" anchor="ctr"/>
          <a:lstStyle/>
          <a:p>
            <a:pPr algn="ctr" defTabSz="844083">
              <a:defRPr/>
            </a:pPr>
            <a:r>
              <a:rPr lang="ja-JP" altLang="en-US" sz="831" kern="0" dirty="0">
                <a:solidFill>
                  <a:schemeClr val="bg1"/>
                </a:solidFill>
                <a:latin typeface="Meiryo UI"/>
                <a:ea typeface="Meiryo UI"/>
              </a:rPr>
              <a:t>荷受け</a:t>
            </a:r>
            <a:endParaRPr lang="en-US" altLang="ja-JP" sz="831" kern="0" dirty="0">
              <a:solidFill>
                <a:schemeClr val="bg1"/>
              </a:solidFill>
              <a:latin typeface="Meiryo UI"/>
              <a:ea typeface="Meiryo UI"/>
            </a:endParaRPr>
          </a:p>
        </p:txBody>
      </p:sp>
      <p:sp>
        <p:nvSpPr>
          <p:cNvPr id="6" name="AutoShape 11">
            <a:extLst>
              <a:ext uri="{FF2B5EF4-FFF2-40B4-BE49-F238E27FC236}">
                <a16:creationId xmlns:a16="http://schemas.microsoft.com/office/drawing/2014/main" id="{69DB07E9-8DB2-1882-A411-397A1544F59F}"/>
              </a:ext>
            </a:extLst>
          </p:cNvPr>
          <p:cNvSpPr>
            <a:spLocks noChangeArrowheads="1"/>
          </p:cNvSpPr>
          <p:nvPr/>
        </p:nvSpPr>
        <p:spPr bwMode="gray">
          <a:xfrm>
            <a:off x="2498002" y="1533983"/>
            <a:ext cx="864000" cy="299077"/>
          </a:xfrm>
          <a:prstGeom prst="chevron">
            <a:avLst>
              <a:gd name="adj" fmla="val 32384"/>
            </a:avLst>
          </a:prstGeom>
          <a:solidFill>
            <a:srgbClr val="FFE600">
              <a:lumMod val="20000"/>
              <a:lumOff val="80000"/>
            </a:srgbClr>
          </a:solidFill>
          <a:ln w="12700" cap="flat" cmpd="sng" algn="ctr">
            <a:solidFill>
              <a:srgbClr val="FFE600">
                <a:lumMod val="20000"/>
                <a:lumOff val="80000"/>
              </a:srgbClr>
            </a:solidFill>
            <a:prstDash val="solid"/>
            <a:headEnd/>
            <a:tailEnd/>
          </a:ln>
          <a:effectLst/>
        </p:spPr>
        <p:txBody>
          <a:bodyPr vert="horz" wrap="square" lIns="84406" tIns="42203" rIns="84406" bIns="42203" rtlCol="0" anchor="ctr"/>
          <a:lstStyle/>
          <a:p>
            <a:pPr algn="ctr"/>
            <a:r>
              <a:rPr lang="ja-JP" altLang="en-US" sz="831" kern="0">
                <a:solidFill>
                  <a:srgbClr val="2E2E38"/>
                </a:solidFill>
                <a:latin typeface="Meiryo UI"/>
                <a:ea typeface="Meiryo UI"/>
              </a:rPr>
              <a:t>入庫検品</a:t>
            </a:r>
            <a:endParaRPr lang="en-US" altLang="ja-JP" sz="831" kern="0" dirty="0">
              <a:solidFill>
                <a:srgbClr val="2E2E38"/>
              </a:solidFill>
              <a:latin typeface="Meiryo UI"/>
              <a:ea typeface="Meiryo UI"/>
            </a:endParaRPr>
          </a:p>
        </p:txBody>
      </p:sp>
      <p:sp>
        <p:nvSpPr>
          <p:cNvPr id="7" name="AutoShape 13">
            <a:extLst>
              <a:ext uri="{FF2B5EF4-FFF2-40B4-BE49-F238E27FC236}">
                <a16:creationId xmlns:a16="http://schemas.microsoft.com/office/drawing/2014/main" id="{D141B870-F1AB-C6D9-A115-2DFDF6E6482C}"/>
              </a:ext>
            </a:extLst>
          </p:cNvPr>
          <p:cNvSpPr>
            <a:spLocks noChangeArrowheads="1"/>
          </p:cNvSpPr>
          <p:nvPr/>
        </p:nvSpPr>
        <p:spPr bwMode="gray">
          <a:xfrm>
            <a:off x="6075952" y="1533595"/>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square" lIns="84406" tIns="42203" rIns="84406" bIns="42203" rtlCol="0" anchor="ctr"/>
          <a:lstStyle/>
          <a:p>
            <a:pPr algn="ctr"/>
            <a:r>
              <a:rPr lang="ja-JP" altLang="en-US" sz="831" kern="0">
                <a:solidFill>
                  <a:schemeClr val="bg1"/>
                </a:solidFill>
                <a:latin typeface="Meiryo UI"/>
                <a:ea typeface="Meiryo UI"/>
              </a:rPr>
              <a:t>仕分け・</a:t>
            </a:r>
            <a:endParaRPr lang="en-US" altLang="ja-JP" sz="831" kern="0" dirty="0">
              <a:solidFill>
                <a:schemeClr val="bg1"/>
              </a:solidFill>
              <a:latin typeface="Meiryo UI"/>
              <a:ea typeface="Meiryo UI"/>
            </a:endParaRPr>
          </a:p>
          <a:p>
            <a:pPr algn="ctr"/>
            <a:r>
              <a:rPr lang="ja-JP" altLang="en-US" sz="831" kern="0">
                <a:solidFill>
                  <a:schemeClr val="bg1"/>
                </a:solidFill>
                <a:latin typeface="Meiryo UI"/>
                <a:ea typeface="Meiryo UI"/>
              </a:rPr>
              <a:t>出庫検品</a:t>
            </a:r>
            <a:endParaRPr lang="en-US" altLang="ja-JP" sz="831" kern="0" dirty="0">
              <a:solidFill>
                <a:schemeClr val="bg1"/>
              </a:solidFill>
              <a:latin typeface="Meiryo UI"/>
              <a:ea typeface="Meiryo UI"/>
            </a:endParaRPr>
          </a:p>
        </p:txBody>
      </p:sp>
      <p:sp>
        <p:nvSpPr>
          <p:cNvPr id="21" name="AutoShape 13">
            <a:extLst>
              <a:ext uri="{FF2B5EF4-FFF2-40B4-BE49-F238E27FC236}">
                <a16:creationId xmlns:a16="http://schemas.microsoft.com/office/drawing/2014/main" id="{55AC6585-6089-BC53-7EC7-EB0F2609672A}"/>
              </a:ext>
            </a:extLst>
          </p:cNvPr>
          <p:cNvSpPr>
            <a:spLocks noChangeArrowheads="1"/>
          </p:cNvSpPr>
          <p:nvPr/>
        </p:nvSpPr>
        <p:spPr bwMode="gray">
          <a:xfrm>
            <a:off x="6970439" y="153367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square" lIns="84406" tIns="42203" rIns="84406" bIns="42203" rtlCol="0" anchor="ctr"/>
          <a:lstStyle/>
          <a:p>
            <a:pPr algn="ctr"/>
            <a:r>
              <a:rPr lang="ja-JP" altLang="en-US" sz="831" kern="0">
                <a:solidFill>
                  <a:schemeClr val="bg1"/>
                </a:solidFill>
                <a:latin typeface="Meiryo UI"/>
                <a:ea typeface="Meiryo UI"/>
              </a:rPr>
              <a:t>トラック積込</a:t>
            </a:r>
            <a:endParaRPr lang="en-US" altLang="ja-JP" sz="831" kern="0" dirty="0">
              <a:solidFill>
                <a:schemeClr val="bg1"/>
              </a:solidFill>
              <a:latin typeface="Meiryo UI"/>
              <a:ea typeface="Meiryo UI"/>
            </a:endParaRPr>
          </a:p>
        </p:txBody>
      </p:sp>
      <p:sp>
        <p:nvSpPr>
          <p:cNvPr id="22" name="タイトル 1">
            <a:extLst>
              <a:ext uri="{FF2B5EF4-FFF2-40B4-BE49-F238E27FC236}">
                <a16:creationId xmlns:a16="http://schemas.microsoft.com/office/drawing/2014/main" id="{3C986E88-EE9E-1185-4BEF-9471A49C8F03}"/>
              </a:ext>
            </a:extLst>
          </p:cNvPr>
          <p:cNvSpPr txBox="1">
            <a:spLocks/>
          </p:cNvSpPr>
          <p:nvPr/>
        </p:nvSpPr>
        <p:spPr>
          <a:xfrm>
            <a:off x="0" y="64950"/>
            <a:ext cx="8941076" cy="672613"/>
          </a:xfrm>
          <a:prstGeom prst="rect">
            <a:avLst/>
          </a:prstGeom>
          <a:noFill/>
          <a:ln w="9525">
            <a:noFill/>
            <a:miter lim="800000"/>
            <a:headEnd/>
            <a:tailEnd/>
          </a:ln>
        </p:spPr>
        <p:txBody>
          <a:bodyPr vert="horz" wrap="square" lIns="84406" tIns="42203" rIns="84406" bIns="42203"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pPr marL="246191" indent="-246191" defTabSz="844083"/>
            <a:r>
              <a:rPr lang="ja-JP" altLang="en-US" sz="2215" b="1" kern="0" dirty="0">
                <a:solidFill>
                  <a:srgbClr val="FF0000"/>
                </a:solidFill>
                <a:latin typeface="Meiryo UI" panose="020B0604030504040204" pitchFamily="50" charset="-128"/>
                <a:ea typeface="Meiryo UI" panose="020B0604030504040204" pitchFamily="50" charset="-128"/>
              </a:rPr>
              <a:t>事業者名・施設名</a:t>
            </a:r>
            <a:endParaRPr lang="en-US" altLang="ja-JP" sz="2215" b="1" kern="0" dirty="0">
              <a:solidFill>
                <a:srgbClr val="FF0000"/>
              </a:solidFill>
              <a:latin typeface="Meiryo UI" panose="020B0604030504040204" pitchFamily="50" charset="-128"/>
              <a:ea typeface="Meiryo UI" panose="020B0604030504040204" pitchFamily="50" charset="-128"/>
            </a:endParaRPr>
          </a:p>
          <a:p>
            <a:pPr marL="246191" indent="-246191" defTabSz="844083"/>
            <a:r>
              <a:rPr lang="ja-JP" altLang="en-US" sz="2215" b="1" dirty="0">
                <a:solidFill>
                  <a:prstClr val="black"/>
                </a:solidFill>
                <a:latin typeface="Meiryo UI" panose="020B0604030504040204" pitchFamily="50" charset="-128"/>
                <a:ea typeface="Meiryo UI" panose="020B0604030504040204" pitchFamily="50" charset="-128"/>
              </a:rPr>
              <a:t>物流</a:t>
            </a:r>
            <a:r>
              <a:rPr lang="en-US" altLang="ja-JP" sz="2215" b="1" dirty="0">
                <a:solidFill>
                  <a:prstClr val="black"/>
                </a:solidFill>
                <a:latin typeface="Meiryo UI" panose="020B0604030504040204" pitchFamily="50" charset="-128"/>
                <a:ea typeface="Meiryo UI" panose="020B0604030504040204" pitchFamily="50" charset="-128"/>
              </a:rPr>
              <a:t>DX</a:t>
            </a:r>
            <a:r>
              <a:rPr lang="ja-JP" altLang="en-US" sz="2215" b="1" dirty="0">
                <a:solidFill>
                  <a:prstClr val="black"/>
                </a:solidFill>
                <a:latin typeface="Meiryo UI" panose="020B0604030504040204" pitchFamily="50" charset="-128"/>
                <a:ea typeface="Meiryo UI" panose="020B0604030504040204" pitchFamily="50" charset="-128"/>
              </a:rPr>
              <a:t>推進実証計画　計画概要　</a:t>
            </a:r>
            <a:endParaRPr lang="ja-JP" altLang="en-US" sz="2215" b="1" kern="0" dirty="0">
              <a:solidFill>
                <a:srgbClr val="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85729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2CF4891-93A4-4FF3-B297-C0F69DE1D124}"/>
              </a:ext>
            </a:extLst>
          </p:cNvPr>
          <p:cNvSpPr>
            <a:spLocks noGrp="1"/>
          </p:cNvSpPr>
          <p:nvPr>
            <p:ph type="sldNum" sz="quarter" idx="12"/>
          </p:nvPr>
        </p:nvSpPr>
        <p:spPr/>
        <p:txBody>
          <a:bodyPr/>
          <a:lstStyle/>
          <a:p>
            <a:pPr defTabSz="781903" fontAlgn="base">
              <a:spcBef>
                <a:spcPct val="0"/>
              </a:spcBef>
              <a:spcAft>
                <a:spcPct val="0"/>
              </a:spcAft>
              <a:defRPr/>
            </a:pPr>
            <a:fld id="{F6C2E01A-B428-4AA5-B116-BB9AC8521681}" type="slidenum">
              <a:rPr kumimoji="1" lang="en-US" altLang="ja-JP" sz="1131">
                <a:solidFill>
                  <a:srgbClr val="000000"/>
                </a:solidFill>
                <a:latin typeface="EYInterstate Light" pitchFamily="2" charset="0"/>
                <a:ea typeface="ＭＳ Ｐゴシック" pitchFamily="50" charset="-128"/>
              </a:rPr>
              <a:pPr defTabSz="781903" fontAlgn="base">
                <a:spcBef>
                  <a:spcPct val="0"/>
                </a:spcBef>
                <a:spcAft>
                  <a:spcPct val="0"/>
                </a:spcAft>
                <a:defRPr/>
              </a:pPr>
              <a:t>4</a:t>
            </a:fld>
            <a:endParaRPr kumimoji="1" lang="en-US" altLang="ja-JP" sz="1131">
              <a:solidFill>
                <a:srgbClr val="000000"/>
              </a:solidFill>
              <a:latin typeface="EYInterstate Light" pitchFamily="2" charset="0"/>
              <a:ea typeface="ＭＳ Ｐゴシック" pitchFamily="50" charset="-128"/>
            </a:endParaRPr>
          </a:p>
        </p:txBody>
      </p:sp>
      <p:graphicFrame>
        <p:nvGraphicFramePr>
          <p:cNvPr id="4" name="表 3">
            <a:extLst>
              <a:ext uri="{FF2B5EF4-FFF2-40B4-BE49-F238E27FC236}">
                <a16:creationId xmlns:a16="http://schemas.microsoft.com/office/drawing/2014/main" id="{A5099D36-2EE3-457D-8810-ED6516EAC1B9}"/>
              </a:ext>
            </a:extLst>
          </p:cNvPr>
          <p:cNvGraphicFramePr>
            <a:graphicFrameLocks noGrp="1"/>
          </p:cNvGraphicFramePr>
          <p:nvPr>
            <p:extLst>
              <p:ext uri="{D42A27DB-BD31-4B8C-83A1-F6EECF244321}">
                <p14:modId xmlns:p14="http://schemas.microsoft.com/office/powerpoint/2010/main" val="2845566244"/>
              </p:ext>
            </p:extLst>
          </p:nvPr>
        </p:nvGraphicFramePr>
        <p:xfrm>
          <a:off x="262998" y="846584"/>
          <a:ext cx="4309002" cy="5845812"/>
        </p:xfrm>
        <a:graphic>
          <a:graphicData uri="http://schemas.openxmlformats.org/drawingml/2006/table">
            <a:tbl>
              <a:tblPr firstRow="1" bandRow="1">
                <a:tableStyleId>{F2DE63D5-997A-4646-A377-4702673A728D}</a:tableStyleId>
              </a:tblPr>
              <a:tblGrid>
                <a:gridCol w="706042">
                  <a:extLst>
                    <a:ext uri="{9D8B030D-6E8A-4147-A177-3AD203B41FA5}">
                      <a16:colId xmlns:a16="http://schemas.microsoft.com/office/drawing/2014/main" val="523305797"/>
                    </a:ext>
                  </a:extLst>
                </a:gridCol>
                <a:gridCol w="682842">
                  <a:extLst>
                    <a:ext uri="{9D8B030D-6E8A-4147-A177-3AD203B41FA5}">
                      <a16:colId xmlns:a16="http://schemas.microsoft.com/office/drawing/2014/main" val="2276551709"/>
                    </a:ext>
                  </a:extLst>
                </a:gridCol>
                <a:gridCol w="1087780">
                  <a:extLst>
                    <a:ext uri="{9D8B030D-6E8A-4147-A177-3AD203B41FA5}">
                      <a16:colId xmlns:a16="http://schemas.microsoft.com/office/drawing/2014/main" val="3066159989"/>
                    </a:ext>
                  </a:extLst>
                </a:gridCol>
                <a:gridCol w="1832338">
                  <a:extLst>
                    <a:ext uri="{9D8B030D-6E8A-4147-A177-3AD203B41FA5}">
                      <a16:colId xmlns:a16="http://schemas.microsoft.com/office/drawing/2014/main" val="3141293027"/>
                    </a:ext>
                  </a:extLst>
                </a:gridCol>
              </a:tblGrid>
              <a:tr h="263489">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事業者名</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657331709"/>
                  </a:ext>
                </a:extLst>
              </a:tr>
              <a:tr h="263489">
                <a:tc rowSpan="2">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会社情報</a:t>
                      </a: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資本金</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従業員数</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453853054"/>
                  </a:ext>
                </a:extLst>
              </a:tr>
              <a:tr h="263489">
                <a:tc vMerge="1">
                  <a:txBody>
                    <a:bodyPr/>
                    <a:lstStyle/>
                    <a:p>
                      <a:pPr algn="ctr" fontAlgn="ctr"/>
                      <a:endParaRPr lang="ja-JP" altLang="en-US" sz="900" b="0" i="0" u="none" strike="noStrike">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人</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7718179"/>
                  </a:ext>
                </a:extLst>
              </a:tr>
              <a:tr h="263489">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拠点数</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dirty="0"/>
                    </a:p>
                  </a:txBody>
                  <a:tcPr/>
                </a:tc>
                <a:extLst>
                  <a:ext uri="{0D108BD9-81ED-4DB2-BD59-A6C34878D82A}">
                    <a16:rowId xmlns:a16="http://schemas.microsoft.com/office/drawing/2014/main" val="4081246614"/>
                  </a:ext>
                </a:extLst>
              </a:tr>
              <a:tr h="263489">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施設名</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697386556"/>
                  </a:ext>
                </a:extLst>
              </a:tr>
              <a:tr h="263489">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所在地</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06966889"/>
                  </a:ext>
                </a:extLst>
              </a:tr>
              <a:tr h="271631">
                <a:tc rowSpan="2">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委託先</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システム構築・連携</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自動化・機械化機器</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25104238"/>
                  </a:ext>
                </a:extLst>
              </a:tr>
              <a:tr h="271631">
                <a:tc vMerge="1">
                  <a:txBody>
                    <a:bodyPr/>
                    <a:lstStyle/>
                    <a:p>
                      <a:endParaRPr dirty="0"/>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6744133"/>
                  </a:ext>
                </a:extLst>
              </a:tr>
              <a:tr h="293910">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事業費</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（税抜）</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9294874"/>
                  </a:ext>
                </a:extLst>
              </a:tr>
              <a:tr h="293910">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補助金申請額</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（税抜）</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0401477"/>
                  </a:ext>
                </a:extLst>
              </a:tr>
              <a:tr h="1566898">
                <a:tc rowSpan="2">
                  <a:txBody>
                    <a:bodyPr/>
                    <a:lstStyle/>
                    <a:p>
                      <a:pPr algn="ctr"/>
                      <a:r>
                        <a:rPr kumimoji="1" lang="ja-JP" altLang="en-US" sz="900" b="0" dirty="0">
                          <a:solidFill>
                            <a:schemeClr val="bg1"/>
                          </a:solidFill>
                          <a:latin typeface="Meiryo UI" panose="020B0604030504040204" pitchFamily="50" charset="-128"/>
                          <a:ea typeface="Meiryo UI" panose="020B0604030504040204" pitchFamily="50" charset="-128"/>
                        </a:rPr>
                        <a:t>事業概要</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l"/>
                      <a:r>
                        <a:rPr kumimoji="1" lang="ja-JP" altLang="en-US" sz="900" b="0">
                          <a:solidFill>
                            <a:schemeClr val="tx1"/>
                          </a:solidFill>
                          <a:latin typeface="Meiryo UI" panose="020B0604030504040204" pitchFamily="50" charset="-128"/>
                          <a:ea typeface="Meiryo UI" panose="020B0604030504040204" pitchFamily="50" charset="-128"/>
                        </a:rPr>
                        <a:t>物流</a:t>
                      </a:r>
                      <a:r>
                        <a:rPr kumimoji="1" lang="en-US" altLang="ja-JP" sz="900" b="0">
                          <a:solidFill>
                            <a:schemeClr val="tx1"/>
                          </a:solidFill>
                          <a:latin typeface="Meiryo UI" panose="020B0604030504040204" pitchFamily="50" charset="-128"/>
                          <a:ea typeface="Meiryo UI" panose="020B0604030504040204" pitchFamily="50" charset="-128"/>
                        </a:rPr>
                        <a:t>DX</a:t>
                      </a:r>
                      <a:r>
                        <a:rPr kumimoji="1" lang="ja-JP" altLang="en-US" sz="900" b="0">
                          <a:solidFill>
                            <a:schemeClr val="tx1"/>
                          </a:solidFill>
                          <a:latin typeface="Meiryo UI" panose="020B0604030504040204" pitchFamily="50" charset="-128"/>
                          <a:ea typeface="Meiryo UI" panose="020B0604030504040204" pitchFamily="50" charset="-128"/>
                        </a:rPr>
                        <a:t>を</a:t>
                      </a:r>
                      <a:endParaRPr kumimoji="1" lang="en-US" altLang="ja-JP" sz="900" b="0">
                        <a:solidFill>
                          <a:schemeClr val="tx1"/>
                        </a:solidFill>
                        <a:latin typeface="Meiryo UI" panose="020B0604030504040204" pitchFamily="50" charset="-128"/>
                        <a:ea typeface="Meiryo UI" panose="020B0604030504040204" pitchFamily="50" charset="-128"/>
                      </a:endParaRPr>
                    </a:p>
                    <a:p>
                      <a:pPr algn="l"/>
                      <a:r>
                        <a:rPr kumimoji="1" lang="ja-JP" altLang="en-US" sz="900" b="0">
                          <a:solidFill>
                            <a:schemeClr val="tx1"/>
                          </a:solidFill>
                          <a:latin typeface="Meiryo UI" panose="020B0604030504040204" pitchFamily="50" charset="-128"/>
                          <a:ea typeface="Meiryo UI" panose="020B0604030504040204" pitchFamily="50" charset="-128"/>
                        </a:rPr>
                        <a:t>実施する</a:t>
                      </a:r>
                      <a:endParaRPr kumimoji="1" lang="en-US" altLang="ja-JP" sz="900" b="0">
                        <a:solidFill>
                          <a:schemeClr val="tx1"/>
                        </a:solidFill>
                        <a:latin typeface="Meiryo UI" panose="020B0604030504040204" pitchFamily="50" charset="-128"/>
                        <a:ea typeface="Meiryo UI" panose="020B0604030504040204" pitchFamily="50" charset="-128"/>
                      </a:endParaRPr>
                    </a:p>
                    <a:p>
                      <a:pPr algn="l"/>
                      <a:r>
                        <a:rPr kumimoji="1" lang="ja-JP" altLang="en-US" sz="900" b="0">
                          <a:solidFill>
                            <a:schemeClr val="tx1"/>
                          </a:solidFill>
                          <a:latin typeface="Meiryo UI" panose="020B0604030504040204" pitchFamily="50" charset="-128"/>
                          <a:ea typeface="Meiryo UI" panose="020B0604030504040204" pitchFamily="50" charset="-128"/>
                        </a:rPr>
                        <a:t>背景</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fontAlgn="ctr"/>
                      <a:endParaRPr kumimoji="1" lang="en-US" altLang="ja-JP" sz="900" i="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872080281"/>
                  </a:ext>
                </a:extLst>
              </a:tr>
              <a:tr h="1566898">
                <a:tc vMerge="1">
                  <a:txBody>
                    <a:bodyPr/>
                    <a:lstStyle/>
                    <a:p>
                      <a:pPr algn="ctr"/>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900" b="0" dirty="0">
                          <a:solidFill>
                            <a:schemeClr val="tx1"/>
                          </a:solidFill>
                          <a:latin typeface="Meiryo UI" panose="020B0604030504040204" pitchFamily="50" charset="-128"/>
                          <a:ea typeface="Meiryo UI" panose="020B0604030504040204" pitchFamily="50" charset="-128"/>
                        </a:rPr>
                        <a:t>期待される</a:t>
                      </a:r>
                      <a:endParaRPr kumimoji="1" lang="en-US" altLang="ja-JP" sz="900" b="0" dirty="0">
                        <a:solidFill>
                          <a:schemeClr val="tx1"/>
                        </a:solidFill>
                        <a:latin typeface="Meiryo UI" panose="020B0604030504040204" pitchFamily="50" charset="-128"/>
                        <a:ea typeface="Meiryo UI" panose="020B0604030504040204" pitchFamily="50" charset="-128"/>
                      </a:endParaRPr>
                    </a:p>
                    <a:p>
                      <a:pPr algn="l"/>
                      <a:r>
                        <a:rPr kumimoji="1" lang="ja-JP" altLang="en-US" sz="900" b="0" dirty="0">
                          <a:solidFill>
                            <a:schemeClr val="tx1"/>
                          </a:solidFill>
                          <a:latin typeface="Meiryo UI" panose="020B0604030504040204" pitchFamily="50" charset="-128"/>
                          <a:ea typeface="Meiryo UI" panose="020B0604030504040204" pitchFamily="50" charset="-128"/>
                        </a:rPr>
                        <a:t>効果</a:t>
                      </a:r>
                      <a:endParaRPr kumimoji="1" lang="en-US" altLang="ja-JP" sz="900" b="0" dirty="0">
                        <a:solidFill>
                          <a:schemeClr val="tx1"/>
                        </a:solidFill>
                        <a:latin typeface="Meiryo UI" panose="020B0604030504040204" pitchFamily="50" charset="-128"/>
                        <a:ea typeface="Meiryo UI" panose="020B0604030504040204" pitchFamily="50" charset="-128"/>
                      </a:endParaRPr>
                    </a:p>
                    <a:p>
                      <a:pPr algn="l"/>
                      <a:r>
                        <a:rPr kumimoji="1" lang="en-US" altLang="ja-JP" sz="900" b="0" dirty="0">
                          <a:solidFill>
                            <a:schemeClr val="tx1"/>
                          </a:solidFill>
                          <a:latin typeface="Meiryo UI" panose="020B0604030504040204" pitchFamily="50" charset="-128"/>
                          <a:ea typeface="Meiryo UI" panose="020B0604030504040204" pitchFamily="50" charset="-128"/>
                        </a:rPr>
                        <a:t>※</a:t>
                      </a:r>
                      <a:r>
                        <a:rPr kumimoji="1" lang="ja-JP" altLang="en-US" sz="900" b="0" dirty="0">
                          <a:solidFill>
                            <a:schemeClr val="tx1"/>
                          </a:solidFill>
                          <a:latin typeface="Meiryo UI" panose="020B0604030504040204" pitchFamily="50" charset="-128"/>
                          <a:ea typeface="Meiryo UI" panose="020B0604030504040204" pitchFamily="50" charset="-128"/>
                        </a:rPr>
                        <a:t>定量・定性双方の内容が記載されていること</a:t>
                      </a:r>
                      <a:r>
                        <a:rPr kumimoji="1" lang="ja-JP" altLang="en-US" sz="900" b="0">
                          <a:solidFill>
                            <a:schemeClr val="tx1"/>
                          </a:solidFill>
                          <a:latin typeface="Meiryo UI" panose="020B0604030504040204" pitchFamily="50" charset="-128"/>
                          <a:ea typeface="Meiryo UI" panose="020B0604030504040204" pitchFamily="50" charset="-128"/>
                        </a:rPr>
                        <a:t>が望ましい</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0" marR="0" lvl="0" indent="0" algn="l" defTabSz="914400" rtl="0" eaLnBrk="1" fontAlgn="ctr"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90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99158157"/>
                  </a:ext>
                </a:extLst>
              </a:tr>
            </a:tbl>
          </a:graphicData>
        </a:graphic>
      </p:graphicFrame>
      <p:graphicFrame>
        <p:nvGraphicFramePr>
          <p:cNvPr id="12" name="表 11">
            <a:extLst>
              <a:ext uri="{FF2B5EF4-FFF2-40B4-BE49-F238E27FC236}">
                <a16:creationId xmlns:a16="http://schemas.microsoft.com/office/drawing/2014/main" id="{93664985-B5FA-42BE-81A9-510493F74FC8}"/>
              </a:ext>
            </a:extLst>
          </p:cNvPr>
          <p:cNvGraphicFramePr>
            <a:graphicFrameLocks noGrp="1"/>
          </p:cNvGraphicFramePr>
          <p:nvPr>
            <p:extLst>
              <p:ext uri="{D42A27DB-BD31-4B8C-83A1-F6EECF244321}">
                <p14:modId xmlns:p14="http://schemas.microsoft.com/office/powerpoint/2010/main" val="1585590376"/>
              </p:ext>
            </p:extLst>
          </p:nvPr>
        </p:nvGraphicFramePr>
        <p:xfrm>
          <a:off x="4572000" y="841634"/>
          <a:ext cx="4309003" cy="1768724"/>
        </p:xfrm>
        <a:graphic>
          <a:graphicData uri="http://schemas.openxmlformats.org/drawingml/2006/table">
            <a:tbl>
              <a:tblPr firstRow="1" bandRow="1">
                <a:tableStyleId>{F2DE63D5-997A-4646-A377-4702673A728D}</a:tableStyleId>
              </a:tblPr>
              <a:tblGrid>
                <a:gridCol w="705419">
                  <a:extLst>
                    <a:ext uri="{9D8B030D-6E8A-4147-A177-3AD203B41FA5}">
                      <a16:colId xmlns:a16="http://schemas.microsoft.com/office/drawing/2014/main" val="2462314560"/>
                    </a:ext>
                  </a:extLst>
                </a:gridCol>
                <a:gridCol w="671894">
                  <a:extLst>
                    <a:ext uri="{9D8B030D-6E8A-4147-A177-3AD203B41FA5}">
                      <a16:colId xmlns:a16="http://schemas.microsoft.com/office/drawing/2014/main" val="1247930542"/>
                    </a:ext>
                  </a:extLst>
                </a:gridCol>
                <a:gridCol w="2931690">
                  <a:extLst>
                    <a:ext uri="{9D8B030D-6E8A-4147-A177-3AD203B41FA5}">
                      <a16:colId xmlns:a16="http://schemas.microsoft.com/office/drawing/2014/main" val="1547864662"/>
                    </a:ext>
                  </a:extLst>
                </a:gridCol>
              </a:tblGrid>
              <a:tr h="239132">
                <a:tc rowSpan="2">
                  <a:txBody>
                    <a:bodyPr/>
                    <a:lstStyle/>
                    <a:p>
                      <a:pPr algn="ctr"/>
                      <a:r>
                        <a:rPr kumimoji="1" lang="ja-JP" altLang="en-US" sz="900" b="0">
                          <a:solidFill>
                            <a:schemeClr val="bg1"/>
                          </a:solidFill>
                          <a:latin typeface="Meiryo UI" panose="020B0604030504040204" pitchFamily="50" charset="-128"/>
                          <a:ea typeface="Meiryo UI" panose="020B0604030504040204" pitchFamily="50" charset="-128"/>
                        </a:rPr>
                        <a:t>計画概要</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F7F7F"/>
                    </a:solidFill>
                  </a:tcPr>
                </a:tc>
                <a:tc>
                  <a:txBody>
                    <a:bodyPr/>
                    <a:lstStyle/>
                    <a:p>
                      <a:pPr algn="ctr"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事業期間</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900" b="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5996569"/>
                  </a:ext>
                </a:extLst>
              </a:tr>
              <a:tr h="1529592">
                <a:tc vMerge="1">
                  <a:txBody>
                    <a:bodyPr/>
                    <a:lstStyle/>
                    <a:p>
                      <a:endParaRPr kumimoji="1" lang="ja-JP" altLang="en-US"/>
                    </a:p>
                  </a:txBody>
                  <a:tcPr>
                    <a:lnT w="6350" cap="flat" cmpd="sng" algn="ctr">
                      <a:noFill/>
                      <a:prstDash val="solid"/>
                      <a:miter lim="800000"/>
                    </a:lnT>
                  </a:tcPr>
                </a:tc>
                <a:tc>
                  <a:txBody>
                    <a:bodyPr/>
                    <a:lstStyle/>
                    <a:p>
                      <a:pPr algn="ctr" fontAlgn="ctr"/>
                      <a:r>
                        <a:rPr kumimoji="1" lang="ja-JP" altLang="en-US" sz="900" b="0">
                          <a:solidFill>
                            <a:schemeClr val="tx1"/>
                          </a:solidFill>
                          <a:latin typeface="Meiryo UI" panose="020B0604030504040204" pitchFamily="50" charset="-128"/>
                          <a:ea typeface="Meiryo UI" panose="020B0604030504040204" pitchFamily="50" charset="-128"/>
                        </a:rPr>
                        <a:t>計画概要</a:t>
                      </a:r>
                      <a:endParaRPr kumimoji="1" lang="en-US" altLang="ja-JP" sz="900" b="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4332016"/>
                  </a:ext>
                </a:extLst>
              </a:tr>
            </a:tbl>
          </a:graphicData>
        </a:graphic>
      </p:graphicFrame>
      <p:graphicFrame>
        <p:nvGraphicFramePr>
          <p:cNvPr id="13" name="表 12">
            <a:extLst>
              <a:ext uri="{FF2B5EF4-FFF2-40B4-BE49-F238E27FC236}">
                <a16:creationId xmlns:a16="http://schemas.microsoft.com/office/drawing/2014/main" id="{3553D65E-22B3-4E10-BCD5-7CAF570A9C85}"/>
              </a:ext>
            </a:extLst>
          </p:cNvPr>
          <p:cNvGraphicFramePr>
            <a:graphicFrameLocks noGrp="1"/>
          </p:cNvGraphicFramePr>
          <p:nvPr>
            <p:extLst>
              <p:ext uri="{D42A27DB-BD31-4B8C-83A1-F6EECF244321}">
                <p14:modId xmlns:p14="http://schemas.microsoft.com/office/powerpoint/2010/main" val="795455161"/>
              </p:ext>
            </p:extLst>
          </p:nvPr>
        </p:nvGraphicFramePr>
        <p:xfrm>
          <a:off x="4572000" y="2610358"/>
          <a:ext cx="4309004" cy="4082036"/>
        </p:xfrm>
        <a:graphic>
          <a:graphicData uri="http://schemas.openxmlformats.org/drawingml/2006/table">
            <a:tbl>
              <a:tblPr firstRow="1" bandRow="1">
                <a:tableStyleId>{F2DE63D5-997A-4646-A377-4702673A728D}</a:tableStyleId>
              </a:tblPr>
              <a:tblGrid>
                <a:gridCol w="705419">
                  <a:extLst>
                    <a:ext uri="{9D8B030D-6E8A-4147-A177-3AD203B41FA5}">
                      <a16:colId xmlns:a16="http://schemas.microsoft.com/office/drawing/2014/main" val="4169196622"/>
                    </a:ext>
                  </a:extLst>
                </a:gridCol>
                <a:gridCol w="671894">
                  <a:extLst>
                    <a:ext uri="{9D8B030D-6E8A-4147-A177-3AD203B41FA5}">
                      <a16:colId xmlns:a16="http://schemas.microsoft.com/office/drawing/2014/main" val="1919243570"/>
                    </a:ext>
                  </a:extLst>
                </a:gridCol>
                <a:gridCol w="2931691">
                  <a:extLst>
                    <a:ext uri="{9D8B030D-6E8A-4147-A177-3AD203B41FA5}">
                      <a16:colId xmlns:a16="http://schemas.microsoft.com/office/drawing/2014/main" val="2621254090"/>
                    </a:ext>
                  </a:extLst>
                </a:gridCol>
              </a:tblGrid>
              <a:tr h="1020509">
                <a:tc>
                  <a:txBody>
                    <a:bodyPr/>
                    <a:lstStyle/>
                    <a:p>
                      <a:pPr algn="ctr"/>
                      <a:r>
                        <a:rPr kumimoji="1" lang="ja-JP" altLang="en-US" sz="900" b="0">
                          <a:solidFill>
                            <a:schemeClr val="bg1"/>
                          </a:solidFill>
                          <a:latin typeface="Meiryo UI" panose="020B0604030504040204" pitchFamily="50" charset="-128"/>
                          <a:ea typeface="Meiryo UI" panose="020B0604030504040204" pitchFamily="50" charset="-128"/>
                        </a:rPr>
                        <a:t>効果検証</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marL="0" marR="0" lvl="0" indent="0" algn="ctr" defTabSz="1008126" rtl="0" eaLnBrk="1" fontAlgn="auto" latinLnBrk="0" hangingPunct="1">
                        <a:lnSpc>
                          <a:spcPct val="100000"/>
                        </a:lnSpc>
                        <a:spcBef>
                          <a:spcPts val="0"/>
                        </a:spcBef>
                        <a:spcAft>
                          <a:spcPts val="0"/>
                        </a:spcAft>
                        <a:buClrTx/>
                        <a:buSzTx/>
                        <a:buFontTx/>
                        <a:buNone/>
                        <a:tabLst/>
                        <a:defRPr/>
                      </a:pPr>
                      <a:r>
                        <a:rPr lang="ja-JP" altLang="en-US" sz="900" b="0" i="0" u="none" strike="noStrike">
                          <a:solidFill>
                            <a:srgbClr val="000000"/>
                          </a:solidFill>
                          <a:effectLst/>
                          <a:latin typeface="Meiryo UI" panose="020B0604030504040204" pitchFamily="50" charset="-128"/>
                          <a:ea typeface="Meiryo UI" panose="020B0604030504040204" pitchFamily="50" charset="-128"/>
                        </a:rPr>
                        <a:t>物流</a:t>
                      </a:r>
                      <a:r>
                        <a:rPr lang="en-US" altLang="ja-JP" sz="900" b="0" i="0" u="none" strike="noStrike">
                          <a:solidFill>
                            <a:srgbClr val="000000"/>
                          </a:solidFill>
                          <a:effectLst/>
                          <a:latin typeface="Meiryo UI" panose="020B0604030504040204" pitchFamily="50" charset="-128"/>
                          <a:ea typeface="Meiryo UI" panose="020B0604030504040204" pitchFamily="50" charset="-128"/>
                        </a:rPr>
                        <a:t>DX</a:t>
                      </a:r>
                      <a:r>
                        <a:rPr lang="ja-JP" altLang="en-US" sz="900" b="0" i="0" u="none" strike="noStrike">
                          <a:solidFill>
                            <a:srgbClr val="000000"/>
                          </a:solidFill>
                          <a:effectLst/>
                          <a:latin typeface="Meiryo UI" panose="020B0604030504040204" pitchFamily="50" charset="-128"/>
                          <a:ea typeface="Meiryo UI" panose="020B0604030504040204" pitchFamily="50" charset="-128"/>
                        </a:rPr>
                        <a:t>の効果検証方法</a:t>
                      </a:r>
                      <a:endParaRPr lang="en-US" altLang="ja-JP" sz="900" b="0" i="0" u="none" strike="noStrike">
                        <a:solidFill>
                          <a:srgbClr val="000000"/>
                        </a:solidFill>
                        <a:effectLst/>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7467360"/>
                  </a:ext>
                </a:extLst>
              </a:tr>
              <a:tr h="1020509">
                <a:tc rowSpan="3">
                  <a:txBody>
                    <a:bodyPr/>
                    <a:lstStyle/>
                    <a:p>
                      <a:pPr algn="ctr"/>
                      <a:r>
                        <a:rPr kumimoji="1" lang="ja-JP" altLang="en-US" sz="900" b="0" dirty="0">
                          <a:solidFill>
                            <a:schemeClr val="bg1"/>
                          </a:solidFill>
                          <a:latin typeface="Meiryo UI" panose="020B0604030504040204" pitchFamily="50" charset="-128"/>
                          <a:ea typeface="Meiryo UI" panose="020B0604030504040204" pitchFamily="50" charset="-128"/>
                        </a:rPr>
                        <a:t>今後の</a:t>
                      </a:r>
                      <a:endParaRPr kumimoji="1" lang="en-US" altLang="ja-JP" sz="900" b="0" dirty="0">
                        <a:solidFill>
                          <a:schemeClr val="bg1"/>
                        </a:solidFill>
                        <a:latin typeface="Meiryo UI" panose="020B0604030504040204" pitchFamily="50" charset="-128"/>
                        <a:ea typeface="Meiryo UI" panose="020B0604030504040204" pitchFamily="50" charset="-128"/>
                      </a:endParaRPr>
                    </a:p>
                    <a:p>
                      <a:pPr algn="ctr"/>
                      <a:r>
                        <a:rPr kumimoji="1" lang="ja-JP" altLang="en-US" sz="900" b="0" dirty="0">
                          <a:solidFill>
                            <a:schemeClr val="bg1"/>
                          </a:solidFill>
                          <a:latin typeface="Meiryo UI" panose="020B0604030504040204" pitchFamily="50" charset="-128"/>
                          <a:ea typeface="Meiryo UI" panose="020B0604030504040204" pitchFamily="50" charset="-128"/>
                        </a:rPr>
                        <a:t>展望</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DX</a:t>
                      </a:r>
                      <a:r>
                        <a:rPr kumimoji="1" lang="ja-JP" altLang="en-US" sz="900" b="0" dirty="0">
                          <a:solidFill>
                            <a:schemeClr val="tx1"/>
                          </a:solidFill>
                          <a:latin typeface="Meiryo UI" panose="020B0604030504040204" pitchFamily="50" charset="-128"/>
                          <a:ea typeface="Meiryo UI" panose="020B0604030504040204" pitchFamily="50" charset="-128"/>
                        </a:rPr>
                        <a:t>施策</a:t>
                      </a:r>
                    </a:p>
                    <a:p>
                      <a:pPr algn="ctr"/>
                      <a:r>
                        <a:rPr kumimoji="1" lang="ja-JP" altLang="en-US" sz="900" b="0" dirty="0">
                          <a:solidFill>
                            <a:schemeClr val="tx1"/>
                          </a:solidFill>
                          <a:latin typeface="Meiryo UI" panose="020B0604030504040204" pitchFamily="50" charset="-128"/>
                          <a:ea typeface="Meiryo UI" panose="020B0604030504040204" pitchFamily="50" charset="-128"/>
                        </a:rPr>
                        <a:t>（継続性・</a:t>
                      </a:r>
                    </a:p>
                    <a:p>
                      <a:pPr algn="ctr"/>
                      <a:r>
                        <a:rPr kumimoji="1" lang="ja-JP" altLang="en-US" sz="900" b="0" dirty="0">
                          <a:solidFill>
                            <a:schemeClr val="tx1"/>
                          </a:solidFill>
                          <a:latin typeface="Meiryo UI" panose="020B0604030504040204" pitchFamily="50" charset="-128"/>
                          <a:ea typeface="Meiryo UI" panose="020B0604030504040204" pitchFamily="50" charset="-128"/>
                        </a:rPr>
                        <a:t>展開性）</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0038257"/>
                  </a:ext>
                </a:extLst>
              </a:tr>
              <a:tr h="1020509">
                <a:tc vMerge="1">
                  <a:txBody>
                    <a:bodyPr/>
                    <a:lstStyle/>
                    <a:p>
                      <a:pPr algn="ctr"/>
                      <a:endParaRPr kumimoji="1" lang="ja-JP" altLang="en-US" sz="900" b="0">
                        <a:solidFill>
                          <a:schemeClr val="bg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人材に関する施策</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6859323"/>
                  </a:ext>
                </a:extLst>
              </a:tr>
              <a:tr h="1020509">
                <a:tc vMerge="1">
                  <a:txBody>
                    <a:bodyPr/>
                    <a:lstStyle/>
                    <a:p>
                      <a:endParaRPr dirty="0"/>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地域活性化に資する施策</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6055528"/>
                  </a:ext>
                </a:extLst>
              </a:tr>
            </a:tbl>
          </a:graphicData>
        </a:graphic>
      </p:graphicFrame>
    </p:spTree>
    <p:extLst>
      <p:ext uri="{BB962C8B-B14F-4D97-AF65-F5344CB8AC3E}">
        <p14:creationId xmlns:p14="http://schemas.microsoft.com/office/powerpoint/2010/main" val="2414946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C0AFFFE-0604-C633-BE24-5CED74616073}"/>
              </a:ext>
            </a:extLst>
          </p:cNvPr>
          <p:cNvSpPr>
            <a:spLocks noGrp="1"/>
          </p:cNvSpPr>
          <p:nvPr>
            <p:ph type="sldNum" sz="quarter" idx="12"/>
          </p:nvPr>
        </p:nvSpPr>
        <p:spPr/>
        <p:txBody>
          <a:bodyPr/>
          <a:lstStyle/>
          <a:p>
            <a:pPr>
              <a:defRPr/>
            </a:pPr>
            <a:fld id="{F6C2E01A-B428-4AA5-B116-BB9AC8521681}" type="slidenum">
              <a:rPr lang="en-US" altLang="ja-JP" smtClean="0">
                <a:solidFill>
                  <a:srgbClr val="000000"/>
                </a:solidFill>
              </a:rPr>
              <a:pPr>
                <a:defRPr/>
              </a:pPr>
              <a:t>5</a:t>
            </a:fld>
            <a:endParaRPr lang="en-US" altLang="ja-JP">
              <a:solidFill>
                <a:srgbClr val="000000"/>
              </a:solidFill>
            </a:endParaRPr>
          </a:p>
        </p:txBody>
      </p:sp>
      <p:sp>
        <p:nvSpPr>
          <p:cNvPr id="3" name="Rectangle 15">
            <a:extLst>
              <a:ext uri="{FF2B5EF4-FFF2-40B4-BE49-F238E27FC236}">
                <a16:creationId xmlns:a16="http://schemas.microsoft.com/office/drawing/2014/main" id="{EB87E63A-83D5-FAA6-2610-78AA2ABC383D}"/>
              </a:ext>
            </a:extLst>
          </p:cNvPr>
          <p:cNvSpPr/>
          <p:nvPr/>
        </p:nvSpPr>
        <p:spPr>
          <a:xfrm>
            <a:off x="152401" y="1599123"/>
            <a:ext cx="8753467" cy="0"/>
          </a:xfrm>
          <a:prstGeom prst="rect">
            <a:avLst/>
          </a:prstGeom>
          <a:solidFill>
            <a:srgbClr val="D6D6E8"/>
          </a:solidFill>
          <a:ln w="9525">
            <a:solidFill>
              <a:srgbClr val="002060"/>
            </a:solidFill>
          </a:ln>
        </p:spPr>
        <p:txBody>
          <a:bodyPr vertOverflow="overflow" horzOverflow="overflow" wrap="square" tIns="36000" bIns="36000" rtlCol="0" anchor="b">
            <a:noAutofit/>
          </a:bodyPr>
          <a:lstStyle/>
          <a:p>
            <a:pPr marR="0" lvl="0" algn="ctr" defTabSz="914400" rtl="0" eaLnBrk="1" fontAlgn="base" latinLnBrk="0" hangingPunct="1">
              <a:lnSpc>
                <a:spcPct val="130000"/>
              </a:lnSpc>
              <a:spcBef>
                <a:spcPct val="0"/>
              </a:spcBef>
              <a:spcAft>
                <a:spcPct val="0"/>
              </a:spcAft>
              <a:buClrTx/>
              <a:buSzTx/>
              <a:tabLst/>
              <a:defRPr/>
            </a:pPr>
            <a:r>
              <a:rPr kumimoji="1" lang="ja-JP" altLang="en-US" sz="1400">
                <a:solidFill>
                  <a:srgbClr val="000000"/>
                </a:solidFill>
                <a:latin typeface="Meiryo UI" panose="020B0604030504040204" pitchFamily="50" charset="-128"/>
                <a:ea typeface="Meiryo UI" panose="020B0604030504040204" pitchFamily="50" charset="-128"/>
                <a:cs typeface="メイリオ"/>
              </a:rPr>
              <a:t>事業スケジュール</a:t>
            </a:r>
            <a:endParaRPr kumimoji="1" lang="en-US" altLang="ja-JP"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メイリオ"/>
            </a:endParaRPr>
          </a:p>
        </p:txBody>
      </p:sp>
      <p:sp>
        <p:nvSpPr>
          <p:cNvPr id="5" name="テキスト ボックス 4">
            <a:extLst>
              <a:ext uri="{FF2B5EF4-FFF2-40B4-BE49-F238E27FC236}">
                <a16:creationId xmlns:a16="http://schemas.microsoft.com/office/drawing/2014/main" id="{20F2EBFD-B069-309C-9E0E-667D81AFE62D}"/>
              </a:ext>
            </a:extLst>
          </p:cNvPr>
          <p:cNvSpPr txBox="1"/>
          <p:nvPr/>
        </p:nvSpPr>
        <p:spPr>
          <a:xfrm>
            <a:off x="257175" y="842830"/>
            <a:ext cx="8648692" cy="430887"/>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rPr>
              <a:t>事業実施前後も含めて全体の事業スケジュールをご記入ください</a:t>
            </a:r>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事業スケジュールの項目</a:t>
            </a:r>
            <a:r>
              <a:rPr lang="en-US" altLang="ja-JP" sz="1100" b="1" dirty="0">
                <a:latin typeface="Meiryo UI" panose="020B0604030504040204" pitchFamily="50" charset="-128"/>
                <a:ea typeface="Meiryo UI" panose="020B0604030504040204" pitchFamily="50" charset="-128"/>
              </a:rPr>
              <a:t>4~5</a:t>
            </a:r>
            <a:r>
              <a:rPr lang="ja-JP" altLang="en-US" sz="1100" b="1" dirty="0">
                <a:latin typeface="Meiryo UI" panose="020B0604030504040204" pitchFamily="50" charset="-128"/>
                <a:ea typeface="Meiryo UI" panose="020B0604030504040204" pitchFamily="50" charset="-128"/>
              </a:rPr>
              <a:t>については、補助対象期間内の実施となることが分かるように記入してください</a:t>
            </a:r>
            <a:endParaRPr lang="en-US" altLang="ja-JP" sz="1100" b="1" dirty="0">
              <a:latin typeface="Meiryo UI" panose="020B0604030504040204" pitchFamily="50" charset="-128"/>
              <a:ea typeface="Meiryo UI" panose="020B0604030504040204" pitchFamily="50" charset="-128"/>
            </a:endParaRPr>
          </a:p>
        </p:txBody>
      </p:sp>
      <p:graphicFrame>
        <p:nvGraphicFramePr>
          <p:cNvPr id="6" name="表 4">
            <a:extLst>
              <a:ext uri="{FF2B5EF4-FFF2-40B4-BE49-F238E27FC236}">
                <a16:creationId xmlns:a16="http://schemas.microsoft.com/office/drawing/2014/main" id="{89CFE69C-0CC0-7FBA-10B0-1BCDD8BD4521}"/>
              </a:ext>
            </a:extLst>
          </p:cNvPr>
          <p:cNvGraphicFramePr>
            <a:graphicFrameLocks noGrp="1"/>
          </p:cNvGraphicFramePr>
          <p:nvPr>
            <p:extLst>
              <p:ext uri="{D42A27DB-BD31-4B8C-83A1-F6EECF244321}">
                <p14:modId xmlns:p14="http://schemas.microsoft.com/office/powerpoint/2010/main" val="211930135"/>
              </p:ext>
            </p:extLst>
          </p:nvPr>
        </p:nvGraphicFramePr>
        <p:xfrm>
          <a:off x="152401" y="1691235"/>
          <a:ext cx="8753469" cy="4976265"/>
        </p:xfrm>
        <a:graphic>
          <a:graphicData uri="http://schemas.openxmlformats.org/drawingml/2006/table">
            <a:tbl>
              <a:tblPr firstRow="1" bandRow="1">
                <a:tableStyleId>{C083E6E3-FA7D-4D7B-A595-EF9225AFEA82}</a:tableStyleId>
              </a:tblPr>
              <a:tblGrid>
                <a:gridCol w="424334">
                  <a:extLst>
                    <a:ext uri="{9D8B030D-6E8A-4147-A177-3AD203B41FA5}">
                      <a16:colId xmlns:a16="http://schemas.microsoft.com/office/drawing/2014/main" val="2410514859"/>
                    </a:ext>
                  </a:extLst>
                </a:gridCol>
                <a:gridCol w="819167">
                  <a:extLst>
                    <a:ext uri="{9D8B030D-6E8A-4147-A177-3AD203B41FA5}">
                      <a16:colId xmlns:a16="http://schemas.microsoft.com/office/drawing/2014/main" val="1604511688"/>
                    </a:ext>
                  </a:extLst>
                </a:gridCol>
                <a:gridCol w="1127936">
                  <a:extLst>
                    <a:ext uri="{9D8B030D-6E8A-4147-A177-3AD203B41FA5}">
                      <a16:colId xmlns:a16="http://schemas.microsoft.com/office/drawing/2014/main" val="20002"/>
                    </a:ext>
                  </a:extLst>
                </a:gridCol>
                <a:gridCol w="797754">
                  <a:extLst>
                    <a:ext uri="{9D8B030D-6E8A-4147-A177-3AD203B41FA5}">
                      <a16:colId xmlns:a16="http://schemas.microsoft.com/office/drawing/2014/main" val="3453622333"/>
                    </a:ext>
                  </a:extLst>
                </a:gridCol>
                <a:gridCol w="797754">
                  <a:extLst>
                    <a:ext uri="{9D8B030D-6E8A-4147-A177-3AD203B41FA5}">
                      <a16:colId xmlns:a16="http://schemas.microsoft.com/office/drawing/2014/main" val="20005"/>
                    </a:ext>
                  </a:extLst>
                </a:gridCol>
                <a:gridCol w="797754">
                  <a:extLst>
                    <a:ext uri="{9D8B030D-6E8A-4147-A177-3AD203B41FA5}">
                      <a16:colId xmlns:a16="http://schemas.microsoft.com/office/drawing/2014/main" val="20006"/>
                    </a:ext>
                  </a:extLst>
                </a:gridCol>
                <a:gridCol w="797754">
                  <a:extLst>
                    <a:ext uri="{9D8B030D-6E8A-4147-A177-3AD203B41FA5}">
                      <a16:colId xmlns:a16="http://schemas.microsoft.com/office/drawing/2014/main" val="20007"/>
                    </a:ext>
                  </a:extLst>
                </a:gridCol>
                <a:gridCol w="797754">
                  <a:extLst>
                    <a:ext uri="{9D8B030D-6E8A-4147-A177-3AD203B41FA5}">
                      <a16:colId xmlns:a16="http://schemas.microsoft.com/office/drawing/2014/main" val="20012"/>
                    </a:ext>
                  </a:extLst>
                </a:gridCol>
                <a:gridCol w="797754">
                  <a:extLst>
                    <a:ext uri="{9D8B030D-6E8A-4147-A177-3AD203B41FA5}">
                      <a16:colId xmlns:a16="http://schemas.microsoft.com/office/drawing/2014/main" val="20013"/>
                    </a:ext>
                  </a:extLst>
                </a:gridCol>
                <a:gridCol w="797754">
                  <a:extLst>
                    <a:ext uri="{9D8B030D-6E8A-4147-A177-3AD203B41FA5}">
                      <a16:colId xmlns:a16="http://schemas.microsoft.com/office/drawing/2014/main" val="2126915412"/>
                    </a:ext>
                  </a:extLst>
                </a:gridCol>
                <a:gridCol w="797754">
                  <a:extLst>
                    <a:ext uri="{9D8B030D-6E8A-4147-A177-3AD203B41FA5}">
                      <a16:colId xmlns:a16="http://schemas.microsoft.com/office/drawing/2014/main" val="20014"/>
                    </a:ext>
                  </a:extLst>
                </a:gridCol>
              </a:tblGrid>
              <a:tr h="303320">
                <a:tc rowSpan="2"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rowSpan="2"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a:latin typeface="Meiryo UI" panose="020B0604030504040204" pitchFamily="50" charset="-128"/>
                        <a:ea typeface="Meiryo UI" panose="020B0604030504040204" pitchFamily="50" charset="-128"/>
                      </a:endParaRPr>
                    </a:p>
                  </a:txBody>
                  <a:tcPr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grid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bg1"/>
                          </a:solidFill>
                          <a:latin typeface="Meiryo UI" panose="020B0604030504040204" pitchFamily="50" charset="-128"/>
                          <a:ea typeface="Meiryo UI" panose="020B0604030504040204" pitchFamily="50" charset="-128"/>
                        </a:rPr>
                        <a:t>R8</a:t>
                      </a:r>
                      <a:r>
                        <a:rPr kumimoji="1" lang="ja-JP" altLang="en-US" sz="1200" b="1" dirty="0">
                          <a:solidFill>
                            <a:schemeClr val="bg1"/>
                          </a:solidFill>
                          <a:latin typeface="Meiryo UI" panose="020B0604030504040204" pitchFamily="50" charset="-128"/>
                          <a:ea typeface="Meiryo UI" panose="020B0604030504040204" pitchFamily="50" charset="-128"/>
                        </a:rPr>
                        <a:t>年度</a:t>
                      </a:r>
                      <a:endParaRPr kumimoji="1" lang="en-US" altLang="ja-JP" sz="1200" b="1" dirty="0">
                        <a:solidFill>
                          <a:schemeClr val="bg1"/>
                        </a:solidFill>
                        <a:latin typeface="Meiryo UI" panose="020B0604030504040204" pitchFamily="50" charset="-128"/>
                        <a:ea typeface="Meiryo UI" panose="020B0604030504040204" pitchFamily="50" charset="-128"/>
                      </a:endParaRPr>
                    </a:p>
                  </a:txBody>
                  <a:tcPr anchor="ct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538788871"/>
                  </a:ext>
                </a:extLst>
              </a:tr>
              <a:tr h="284106">
                <a:tc gridSpan="3" vMerge="1">
                  <a:txBody>
                    <a:bodyPr/>
                    <a:lstStyle/>
                    <a:p>
                      <a:endParaRPr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vert="eaVert"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vMerge="1">
                  <a:txBody>
                    <a:bodyPr/>
                    <a:lstStyle/>
                    <a:p>
                      <a:endParaRPr kumimoji="1" lang="ja-JP" altLang="en-US"/>
                    </a:p>
                  </a:txBody>
                  <a:tcPr/>
                </a:tc>
                <a:tc>
                  <a:txBody>
                    <a:bodyPr/>
                    <a:lstStyle/>
                    <a:p>
                      <a:pPr algn="ctr"/>
                      <a:r>
                        <a:rPr kumimoji="1" lang="en-US" altLang="ja-JP" sz="1200" dirty="0">
                          <a:latin typeface="Meiryo UI" panose="020B0604030504040204" pitchFamily="50" charset="-128"/>
                          <a:ea typeface="Meiryo UI" panose="020B0604030504040204" pitchFamily="50" charset="-128"/>
                        </a:rPr>
                        <a:t>4</a:t>
                      </a:r>
                      <a:r>
                        <a:rPr kumimoji="1" lang="ja-JP" altLang="en-US" sz="12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dirty="0">
                          <a:latin typeface="Meiryo UI" panose="020B0604030504040204" pitchFamily="50" charset="-128"/>
                          <a:ea typeface="Meiryo UI" panose="020B0604030504040204" pitchFamily="50" charset="-128"/>
                        </a:rPr>
                        <a:t>5</a:t>
                      </a:r>
                      <a:r>
                        <a:rPr kumimoji="1" lang="ja-JP" altLang="en-US" sz="12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ctr"/>
                      <a:r>
                        <a:rPr kumimoji="1" lang="en-US" altLang="ja-JP" sz="1200" dirty="0">
                          <a:latin typeface="Meiryo UI" panose="020B0604030504040204" pitchFamily="50" charset="-128"/>
                          <a:ea typeface="Meiryo UI" panose="020B0604030504040204" pitchFamily="50" charset="-128"/>
                        </a:rPr>
                        <a:t>7</a:t>
                      </a:r>
                      <a:r>
                        <a:rPr kumimoji="1" lang="ja-JP" altLang="en-US" sz="1200" dirty="0">
                          <a:latin typeface="Meiryo UI" panose="020B0604030504040204" pitchFamily="50" charset="-128"/>
                          <a:ea typeface="Meiryo UI" panose="020B0604030504040204" pitchFamily="50" charset="-128"/>
                        </a:rPr>
                        <a:t>月～</a:t>
                      </a:r>
                      <a:r>
                        <a:rPr kumimoji="1" lang="en-US" altLang="ja-JP" sz="1200" dirty="0">
                          <a:latin typeface="Meiryo UI" panose="020B0604030504040204" pitchFamily="50" charset="-128"/>
                          <a:ea typeface="Meiryo UI" panose="020B0604030504040204" pitchFamily="50" charset="-128"/>
                        </a:rPr>
                        <a:t>12</a:t>
                      </a:r>
                      <a:r>
                        <a:rPr kumimoji="1" lang="ja-JP" altLang="en-US" sz="12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dirty="0"/>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1</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2</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3</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70858383"/>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1</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事前調査</a:t>
                      </a:r>
                      <a:endParaRPr kumimoji="1"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53738171"/>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2</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計画策定</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83939788"/>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3</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見積取得</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6127260"/>
                  </a:ext>
                </a:extLst>
              </a:tr>
              <a:tr h="626977">
                <a:tc rowSpan="2">
                  <a:txBody>
                    <a:bodyPr/>
                    <a:lstStyle/>
                    <a:p>
                      <a:pPr algn="ctr"/>
                      <a:r>
                        <a:rPr kumimoji="1" lang="en-US" altLang="ja-JP" sz="1200">
                          <a:latin typeface="Meiryo UI" panose="020B0604030504040204" pitchFamily="50" charset="-128"/>
                          <a:ea typeface="Meiryo UI" panose="020B0604030504040204" pitchFamily="50" charset="-128"/>
                        </a:rPr>
                        <a:t>4</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rowSpan="2">
                  <a:txBody>
                    <a:bodyPr/>
                    <a:lstStyle/>
                    <a:p>
                      <a:pPr algn="l"/>
                      <a:r>
                        <a:rPr kumimoji="1" lang="ja-JP" altLang="en-US" sz="1200" b="1" dirty="0">
                          <a:latin typeface="Meiryo UI" panose="020B0604030504040204" pitchFamily="50" charset="-128"/>
                          <a:ea typeface="Meiryo UI" panose="020B0604030504040204" pitchFamily="50" charset="-128"/>
                        </a:rPr>
                        <a:t>実施</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l"/>
                      <a:r>
                        <a:rPr kumimoji="1" lang="ja-JP" altLang="en-US" sz="1200" b="1" dirty="0">
                          <a:latin typeface="Meiryo UI" panose="020B0604030504040204" pitchFamily="50" charset="-128"/>
                          <a:ea typeface="Meiryo UI" panose="020B0604030504040204" pitchFamily="50" charset="-128"/>
                        </a:rPr>
                        <a:t>システム</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3886104"/>
                  </a:ext>
                </a:extLst>
              </a:tr>
              <a:tr h="626977">
                <a:tc vMerge="1">
                  <a:txBody>
                    <a:bodyPr/>
                    <a:lstStyle/>
                    <a:p>
                      <a:endParaRPr kumimoji="1" lang="ja-JP" altLang="en-US"/>
                    </a:p>
                  </a:txBody>
                  <a:tcPr>
                    <a:lnT w="12700" cap="flat" cmpd="sng" algn="ctr">
                      <a:solidFill>
                        <a:schemeClr val="bg1">
                          <a:lumMod val="75000"/>
                        </a:schemeClr>
                      </a:solidFill>
                      <a:prstDash val="solid"/>
                      <a:round/>
                      <a:headEnd type="none" w="med" len="med"/>
                      <a:tailEnd type="none" w="med" len="med"/>
                    </a:lnT>
                  </a:tcPr>
                </a:tc>
                <a:tc vMerge="1">
                  <a:txBody>
                    <a:bodyPr/>
                    <a:lstStyle/>
                    <a:p>
                      <a:endParaRPr kumimoji="1" lang="ja-JP" altLang="en-US"/>
                    </a:p>
                  </a:txBody>
                  <a:tcPr>
                    <a:lnT w="12700" cap="flat" cmpd="sng" algn="ctr">
                      <a:solidFill>
                        <a:schemeClr val="bg1">
                          <a:lumMod val="75000"/>
                        </a:schemeClr>
                      </a:solidFill>
                      <a:prstDash val="solid"/>
                      <a:round/>
                      <a:headEnd type="none" w="med" len="med"/>
                      <a:tailEnd type="none" w="med" len="med"/>
                    </a:lnT>
                  </a:tcPr>
                </a:tc>
                <a:tc>
                  <a:txBody>
                    <a:bodyPr/>
                    <a:lstStyle/>
                    <a:p>
                      <a:pPr algn="l"/>
                      <a:r>
                        <a:rPr kumimoji="1" lang="ja-JP" altLang="en-US" sz="1200" b="1" dirty="0">
                          <a:latin typeface="Meiryo UI" panose="020B0604030504040204" pitchFamily="50" charset="-128"/>
                          <a:ea typeface="Meiryo UI" panose="020B0604030504040204" pitchFamily="50" charset="-128"/>
                        </a:rPr>
                        <a:t>機器</a:t>
                      </a: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5</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効果検証</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39804249"/>
                  </a:ext>
                </a:extLst>
              </a:tr>
              <a:tr h="626977">
                <a:tc>
                  <a:txBody>
                    <a:bodyPr/>
                    <a:lstStyle/>
                    <a:p>
                      <a:pPr algn="ctr"/>
                      <a:r>
                        <a:rPr kumimoji="1" lang="en-US" altLang="ja-JP" sz="1200" dirty="0">
                          <a:latin typeface="Meiryo UI" panose="020B0604030504040204" pitchFamily="50" charset="-128"/>
                          <a:ea typeface="Meiryo UI" panose="020B0604030504040204" pitchFamily="50" charset="-128"/>
                        </a:rPr>
                        <a:t>6</a:t>
                      </a: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完了実績報告</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pPr algn="l"/>
                      <a:endParaRPr kumimoji="1" lang="ja-JP" altLang="en-US" sz="9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36484113"/>
                  </a:ext>
                </a:extLst>
              </a:tr>
            </a:tbl>
          </a:graphicData>
        </a:graphic>
      </p:graphicFrame>
    </p:spTree>
    <p:extLst>
      <p:ext uri="{BB962C8B-B14F-4D97-AF65-F5344CB8AC3E}">
        <p14:creationId xmlns:p14="http://schemas.microsoft.com/office/powerpoint/2010/main" val="2226691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5A67CF0-8D51-97DF-E514-47D6BD3030D9}"/>
              </a:ext>
            </a:extLst>
          </p:cNvPr>
          <p:cNvSpPr>
            <a:spLocks noGrp="1"/>
          </p:cNvSpPr>
          <p:nvPr>
            <p:ph type="sldNum" sz="quarter" idx="12"/>
          </p:nvPr>
        </p:nvSpPr>
        <p:spPr/>
        <p:txBody>
          <a:bodyPr/>
          <a:lstStyle/>
          <a:p>
            <a:pPr>
              <a:defRPr/>
            </a:pPr>
            <a:fld id="{F6C2E01A-B428-4AA5-B116-BB9AC8521681}" type="slidenum">
              <a:rPr lang="en-US" altLang="ja-JP" smtClean="0">
                <a:solidFill>
                  <a:srgbClr val="000000"/>
                </a:solidFill>
              </a:rPr>
              <a:pPr>
                <a:defRPr/>
              </a:pPr>
              <a:t>6</a:t>
            </a:fld>
            <a:endParaRPr lang="en-US" altLang="ja-JP">
              <a:solidFill>
                <a:srgbClr val="000000"/>
              </a:solidFill>
            </a:endParaRPr>
          </a:p>
        </p:txBody>
      </p:sp>
      <p:sp>
        <p:nvSpPr>
          <p:cNvPr id="3" name="Rectangle 15">
            <a:extLst>
              <a:ext uri="{FF2B5EF4-FFF2-40B4-BE49-F238E27FC236}">
                <a16:creationId xmlns:a16="http://schemas.microsoft.com/office/drawing/2014/main" id="{CF5EC86D-059F-E06B-8409-7F46FA9C9FCC}"/>
              </a:ext>
            </a:extLst>
          </p:cNvPr>
          <p:cNvSpPr/>
          <p:nvPr/>
        </p:nvSpPr>
        <p:spPr>
          <a:xfrm>
            <a:off x="582419" y="2018689"/>
            <a:ext cx="7979161" cy="4169353"/>
          </a:xfrm>
          <a:prstGeom prst="rect">
            <a:avLst/>
          </a:prstGeom>
          <a:solidFill>
            <a:srgbClr val="FFFACC"/>
          </a:solidFill>
          <a:ln w="28575">
            <a:solidFill>
              <a:srgbClr val="FFE600"/>
            </a:solidFill>
          </a:ln>
        </p:spPr>
        <p:txBody>
          <a:bodyPr vertOverflow="overflow" horzOverflow="overflow" wrap="square" lIns="91440" tIns="36000" rIns="91440" bIns="36000" rtlCol="0" anchor="ctr">
            <a:noAutofit/>
          </a:bodyPr>
          <a:lstStyle/>
          <a:p>
            <a:pPr marL="177800" indent="-177800" defTabSz="1703388">
              <a:spcBef>
                <a:spcPts val="1200"/>
              </a:spcBef>
              <a:buFont typeface="Arial" panose="020B0604020202020204" pitchFamily="34" charset="0"/>
              <a:buChar char="•"/>
              <a:tabLst>
                <a:tab pos="7261225" algn="l"/>
              </a:tabLst>
            </a:pPr>
            <a:r>
              <a:rPr lang="ja-JP" altLang="en-US" sz="1600" kern="0" dirty="0">
                <a:latin typeface="Meiryo UI"/>
                <a:ea typeface="Meiryo UI"/>
              </a:rPr>
              <a:t>任意のフォーマットで体制図と参加者ごとの役割をご記載ください</a:t>
            </a:r>
            <a:endParaRPr lang="en-US" altLang="ja-JP" sz="1600" kern="0" dirty="0">
              <a:latin typeface="Meiryo UI"/>
              <a:ea typeface="Meiryo UI"/>
            </a:endParaRPr>
          </a:p>
        </p:txBody>
      </p:sp>
      <p:sp>
        <p:nvSpPr>
          <p:cNvPr id="4" name="テキスト ボックス 3">
            <a:extLst>
              <a:ext uri="{FF2B5EF4-FFF2-40B4-BE49-F238E27FC236}">
                <a16:creationId xmlns:a16="http://schemas.microsoft.com/office/drawing/2014/main" id="{B50926EC-D84B-4E21-39A6-22FAE5F55227}"/>
              </a:ext>
            </a:extLst>
          </p:cNvPr>
          <p:cNvSpPr txBox="1"/>
          <p:nvPr/>
        </p:nvSpPr>
        <p:spPr>
          <a:xfrm>
            <a:off x="257175" y="842830"/>
            <a:ext cx="8648692" cy="261610"/>
          </a:xfrm>
          <a:prstGeom prst="rect">
            <a:avLst/>
          </a:prstGeom>
          <a:noFill/>
        </p:spPr>
        <p:txBody>
          <a:bodyPr wrap="square" rtlCol="0">
            <a:spAutoFit/>
          </a:bodyPr>
          <a:lstStyle/>
          <a:p>
            <a:r>
              <a:rPr lang="ja-JP" altLang="en-US" sz="1100" b="1">
                <a:latin typeface="Meiryo UI" panose="020B0604030504040204" pitchFamily="50" charset="-128"/>
                <a:ea typeface="Meiryo UI" panose="020B0604030504040204" pitchFamily="50" charset="-128"/>
              </a:rPr>
              <a:t>事業を実施する体制をご記入ください</a:t>
            </a:r>
            <a:endParaRPr lang="en-US" altLang="ja-JP" sz="1100" b="1">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0701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0" y="64950"/>
            <a:ext cx="8941076" cy="672613"/>
          </a:xfrm>
          <a:prstGeom prst="rect">
            <a:avLst/>
          </a:prstGeom>
          <a:noFill/>
          <a:ln w="9525">
            <a:noFill/>
            <a:miter lim="800000"/>
            <a:headEnd/>
            <a:tailEnd/>
          </a:ln>
        </p:spPr>
        <p:txBody>
          <a:bodyPr vert="horz" wrap="square" lIns="84406" tIns="42203" rIns="84406" bIns="42203"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pPr marL="246191" indent="-246191" defTabSz="844083"/>
            <a:r>
              <a:rPr lang="ja-JP" altLang="en-US" sz="2215" b="1" kern="0" dirty="0">
                <a:solidFill>
                  <a:srgbClr val="FF0000"/>
                </a:solidFill>
                <a:latin typeface="Meiryo UI" panose="020B0604030504040204" pitchFamily="50" charset="-128"/>
                <a:ea typeface="Meiryo UI" panose="020B0604030504040204" pitchFamily="50" charset="-128"/>
              </a:rPr>
              <a:t>事業者名・施設名</a:t>
            </a:r>
            <a:endParaRPr lang="en-US" altLang="ja-JP" sz="2215" b="1" kern="0" dirty="0">
              <a:solidFill>
                <a:srgbClr val="FF0000"/>
              </a:solidFill>
              <a:latin typeface="Meiryo UI" panose="020B0604030504040204" pitchFamily="50" charset="-128"/>
              <a:ea typeface="Meiryo UI" panose="020B0604030504040204" pitchFamily="50" charset="-128"/>
            </a:endParaRPr>
          </a:p>
          <a:p>
            <a:pPr marL="246191" indent="-246191" defTabSz="844083"/>
            <a:r>
              <a:rPr lang="ja-JP" altLang="en-US" sz="2215" b="1" dirty="0">
                <a:solidFill>
                  <a:prstClr val="black"/>
                </a:solidFill>
                <a:latin typeface="Meiryo UI" panose="020B0604030504040204" pitchFamily="50" charset="-128"/>
                <a:ea typeface="Meiryo UI" panose="020B0604030504040204" pitchFamily="50" charset="-128"/>
              </a:rPr>
              <a:t>物流</a:t>
            </a:r>
            <a:r>
              <a:rPr lang="en-US" altLang="ja-JP" sz="2215" b="1" dirty="0">
                <a:solidFill>
                  <a:prstClr val="black"/>
                </a:solidFill>
                <a:latin typeface="Meiryo UI" panose="020B0604030504040204" pitchFamily="50" charset="-128"/>
                <a:ea typeface="Meiryo UI" panose="020B0604030504040204" pitchFamily="50" charset="-128"/>
              </a:rPr>
              <a:t>DX</a:t>
            </a:r>
            <a:r>
              <a:rPr lang="ja-JP" altLang="en-US" sz="2215" b="1" dirty="0">
                <a:solidFill>
                  <a:prstClr val="black"/>
                </a:solidFill>
                <a:latin typeface="Meiryo UI" panose="020B0604030504040204" pitchFamily="50" charset="-128"/>
                <a:ea typeface="Meiryo UI" panose="020B0604030504040204" pitchFamily="50" charset="-128"/>
              </a:rPr>
              <a:t>推進実証計画　計画概要　</a:t>
            </a:r>
            <a:endParaRPr lang="ja-JP" altLang="en-US" sz="2215" b="1" kern="0" dirty="0">
              <a:solidFill>
                <a:srgbClr val="000000"/>
              </a:solidFill>
              <a:latin typeface="Meiryo UI" panose="020B0604030504040204" pitchFamily="50" charset="-128"/>
              <a:ea typeface="Meiryo UI" panose="020B0604030504040204" pitchFamily="50" charset="-128"/>
            </a:endParaRP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defTabSz="844083" fontAlgn="base">
              <a:spcBef>
                <a:spcPct val="0"/>
              </a:spcBef>
              <a:spcAft>
                <a:spcPct val="0"/>
              </a:spcAft>
              <a:defRPr/>
            </a:pPr>
            <a:fld id="{7DE63CFC-9FCE-47C5-8094-560B20205859}" type="slidenum">
              <a:rPr kumimoji="1" lang="en-US" altLang="ja-JP">
                <a:solidFill>
                  <a:srgbClr val="000000"/>
                </a:solidFill>
              </a:rPr>
              <a:pPr defTabSz="844083" fontAlgn="base">
                <a:spcBef>
                  <a:spcPct val="0"/>
                </a:spcBef>
                <a:spcAft>
                  <a:spcPct val="0"/>
                </a:spcAft>
                <a:defRPr/>
              </a:pPr>
              <a:t>7</a:t>
            </a:fld>
            <a:endParaRPr kumimoji="1" lang="en-US" altLang="ja-JP">
              <a:solidFill>
                <a:srgbClr val="000000"/>
              </a:solidFill>
            </a:endParaRPr>
          </a:p>
        </p:txBody>
      </p:sp>
      <p:sp>
        <p:nvSpPr>
          <p:cNvPr id="8" name="正方形/長方形 7">
            <a:extLst>
              <a:ext uri="{FF2B5EF4-FFF2-40B4-BE49-F238E27FC236}">
                <a16:creationId xmlns:a16="http://schemas.microsoft.com/office/drawing/2014/main" id="{69542803-AC9B-C15D-D361-004B80C2512A}"/>
              </a:ext>
            </a:extLst>
          </p:cNvPr>
          <p:cNvSpPr/>
          <p:nvPr/>
        </p:nvSpPr>
        <p:spPr>
          <a:xfrm>
            <a:off x="417634" y="1035419"/>
            <a:ext cx="242269" cy="422884"/>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defTabSz="844083" fontAlgn="base">
              <a:spcBef>
                <a:spcPct val="0"/>
              </a:spcBef>
              <a:spcAft>
                <a:spcPct val="0"/>
              </a:spcAft>
            </a:pPr>
            <a:r>
              <a:rPr kumimoji="1" lang="ja-JP" altLang="en-US" sz="738" dirty="0">
                <a:solidFill>
                  <a:srgbClr val="000000"/>
                </a:solidFill>
                <a:latin typeface="Meiryo UI" panose="020B0604030504040204" pitchFamily="50" charset="-128"/>
                <a:ea typeface="Meiryo UI" panose="020B0604030504040204" pitchFamily="50" charset="-128"/>
                <a:cs typeface="メイリオ"/>
              </a:rPr>
              <a:t>取組名</a:t>
            </a:r>
          </a:p>
        </p:txBody>
      </p:sp>
      <p:sp>
        <p:nvSpPr>
          <p:cNvPr id="9" name="正方形/長方形 8">
            <a:extLst>
              <a:ext uri="{FF2B5EF4-FFF2-40B4-BE49-F238E27FC236}">
                <a16:creationId xmlns:a16="http://schemas.microsoft.com/office/drawing/2014/main" id="{D8FFC91C-E36B-3E36-85E9-461D4BFA1697}"/>
              </a:ext>
            </a:extLst>
          </p:cNvPr>
          <p:cNvSpPr/>
          <p:nvPr/>
        </p:nvSpPr>
        <p:spPr>
          <a:xfrm>
            <a:off x="417634" y="1533984"/>
            <a:ext cx="242269" cy="836600"/>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defTabSz="844083" fontAlgn="base">
              <a:spcBef>
                <a:spcPct val="0"/>
              </a:spcBef>
              <a:spcAft>
                <a:spcPct val="0"/>
              </a:spcAft>
            </a:pPr>
            <a:r>
              <a:rPr kumimoji="1" lang="ja-JP" altLang="en-US" sz="738" dirty="0">
                <a:solidFill>
                  <a:srgbClr val="000000"/>
                </a:solidFill>
                <a:latin typeface="Meiryo UI" panose="020B0604030504040204" pitchFamily="50" charset="-128"/>
                <a:ea typeface="Meiryo UI" panose="020B0604030504040204" pitchFamily="50" charset="-128"/>
                <a:cs typeface="メイリオ"/>
              </a:rPr>
              <a:t>現状課題</a:t>
            </a:r>
          </a:p>
        </p:txBody>
      </p:sp>
      <p:sp>
        <p:nvSpPr>
          <p:cNvPr id="10" name="正方形/長方形 9">
            <a:extLst>
              <a:ext uri="{FF2B5EF4-FFF2-40B4-BE49-F238E27FC236}">
                <a16:creationId xmlns:a16="http://schemas.microsoft.com/office/drawing/2014/main" id="{A25C472D-4C1E-EA0C-6400-FB2944509A9A}"/>
              </a:ext>
            </a:extLst>
          </p:cNvPr>
          <p:cNvSpPr/>
          <p:nvPr/>
        </p:nvSpPr>
        <p:spPr>
          <a:xfrm>
            <a:off x="417634" y="2545395"/>
            <a:ext cx="242269" cy="2223676"/>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defTabSz="844083" fontAlgn="base">
              <a:spcBef>
                <a:spcPct val="0"/>
              </a:spcBef>
              <a:spcAft>
                <a:spcPct val="0"/>
              </a:spcAft>
            </a:pPr>
            <a:r>
              <a:rPr kumimoji="1" lang="ja-JP" altLang="en-US" sz="738" dirty="0">
                <a:solidFill>
                  <a:srgbClr val="000000"/>
                </a:solidFill>
                <a:latin typeface="Meiryo UI" panose="020B0604030504040204" pitchFamily="50" charset="-128"/>
                <a:ea typeface="Meiryo UI" panose="020B0604030504040204" pitchFamily="50" charset="-128"/>
                <a:cs typeface="メイリオ"/>
              </a:rPr>
              <a:t>計画概要（導入技術）</a:t>
            </a:r>
          </a:p>
        </p:txBody>
      </p:sp>
      <p:sp>
        <p:nvSpPr>
          <p:cNvPr id="11" name="正方形/長方形 10">
            <a:extLst>
              <a:ext uri="{FF2B5EF4-FFF2-40B4-BE49-F238E27FC236}">
                <a16:creationId xmlns:a16="http://schemas.microsoft.com/office/drawing/2014/main" id="{4ED6CF43-CA85-6984-2035-0809F9421381}"/>
              </a:ext>
            </a:extLst>
          </p:cNvPr>
          <p:cNvSpPr/>
          <p:nvPr/>
        </p:nvSpPr>
        <p:spPr>
          <a:xfrm>
            <a:off x="417634" y="4935272"/>
            <a:ext cx="242269" cy="460148"/>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defTabSz="844083" fontAlgn="base">
              <a:spcBef>
                <a:spcPct val="0"/>
              </a:spcBef>
              <a:spcAft>
                <a:spcPct val="0"/>
              </a:spcAft>
            </a:pPr>
            <a:r>
              <a:rPr kumimoji="1" lang="ja-JP" altLang="en-US" sz="738" dirty="0">
                <a:solidFill>
                  <a:srgbClr val="000000"/>
                </a:solidFill>
                <a:latin typeface="Meiryo UI" panose="020B0604030504040204" pitchFamily="50" charset="-128"/>
                <a:ea typeface="Meiryo UI" panose="020B0604030504040204" pitchFamily="50" charset="-128"/>
                <a:cs typeface="メイリオ"/>
              </a:rPr>
              <a:t>効果</a:t>
            </a:r>
          </a:p>
        </p:txBody>
      </p:sp>
      <p:sp>
        <p:nvSpPr>
          <p:cNvPr id="26" name="AutoShape 11">
            <a:extLst>
              <a:ext uri="{FF2B5EF4-FFF2-40B4-BE49-F238E27FC236}">
                <a16:creationId xmlns:a16="http://schemas.microsoft.com/office/drawing/2014/main" id="{97233735-7882-76D4-1543-573F9F05588D}"/>
              </a:ext>
            </a:extLst>
          </p:cNvPr>
          <p:cNvSpPr>
            <a:spLocks noChangeArrowheads="1"/>
          </p:cNvSpPr>
          <p:nvPr/>
        </p:nvSpPr>
        <p:spPr bwMode="gray">
          <a:xfrm>
            <a:off x="709027" y="153398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none" lIns="84406" tIns="42203" rIns="84406" bIns="42203" rtlCol="0" anchor="ctr"/>
          <a:lstStyle/>
          <a:p>
            <a:pPr algn="ctr" defTabSz="844083">
              <a:defRPr/>
            </a:pPr>
            <a:r>
              <a:rPr lang="ja-JP" altLang="en-US" sz="831" kern="0" dirty="0">
                <a:solidFill>
                  <a:srgbClr val="FFFFFF"/>
                </a:solidFill>
                <a:latin typeface="Meiryo UI"/>
                <a:ea typeface="Meiryo UI"/>
              </a:rPr>
              <a:t>トラック受付</a:t>
            </a:r>
            <a:endParaRPr lang="en-US" altLang="ja-JP" sz="831" kern="0" dirty="0">
              <a:solidFill>
                <a:srgbClr val="FFFFFF"/>
              </a:solidFill>
              <a:latin typeface="Meiryo UI"/>
              <a:ea typeface="Meiryo UI"/>
            </a:endParaRPr>
          </a:p>
        </p:txBody>
      </p:sp>
      <p:sp>
        <p:nvSpPr>
          <p:cNvPr id="29" name="AutoShape 12">
            <a:extLst>
              <a:ext uri="{FF2B5EF4-FFF2-40B4-BE49-F238E27FC236}">
                <a16:creationId xmlns:a16="http://schemas.microsoft.com/office/drawing/2014/main" id="{89EC2669-14A2-1C49-FD8C-301FC1AE7820}"/>
              </a:ext>
            </a:extLst>
          </p:cNvPr>
          <p:cNvSpPr>
            <a:spLocks noChangeArrowheads="1"/>
          </p:cNvSpPr>
          <p:nvPr/>
        </p:nvSpPr>
        <p:spPr bwMode="gray">
          <a:xfrm>
            <a:off x="3392490" y="1534061"/>
            <a:ext cx="864000" cy="299077"/>
          </a:xfrm>
          <a:prstGeom prst="chevron">
            <a:avLst>
              <a:gd name="adj" fmla="val 32413"/>
            </a:avLst>
          </a:prstGeom>
          <a:solidFill>
            <a:schemeClr val="bg1">
              <a:lumMod val="50000"/>
            </a:schemeClr>
          </a:solidFill>
          <a:ln w="12700" cap="flat" cmpd="sng" algn="ctr">
            <a:solidFill>
              <a:schemeClr val="bg1">
                <a:lumMod val="50000"/>
              </a:schemeClr>
            </a:solidFill>
            <a:prstDash val="solid"/>
            <a:headEnd/>
            <a:tailEnd/>
          </a:ln>
          <a:effectLst/>
        </p:spPr>
        <p:txBody>
          <a:bodyPr vert="horz" wrap="none" lIns="84406" tIns="42203" rIns="84406" bIns="42203" rtlCol="0" anchor="ctr"/>
          <a:lstStyle/>
          <a:p>
            <a:pPr algn="ctr" defTabSz="844083"/>
            <a:r>
              <a:rPr lang="ja-JP" altLang="en-US" sz="831" kern="0" dirty="0">
                <a:solidFill>
                  <a:srgbClr val="FFFFFF"/>
                </a:solidFill>
                <a:latin typeface="Meiryo UI"/>
                <a:ea typeface="Meiryo UI"/>
              </a:rPr>
              <a:t>搬送</a:t>
            </a:r>
            <a:r>
              <a:rPr lang="ja-JP" altLang="en-US" sz="831" kern="0">
                <a:solidFill>
                  <a:srgbClr val="FFFFFF"/>
                </a:solidFill>
                <a:latin typeface="Meiryo UI"/>
                <a:ea typeface="Meiryo UI"/>
              </a:rPr>
              <a:t>・格納</a:t>
            </a:r>
            <a:endParaRPr lang="en-US" altLang="ja-JP" sz="831" kern="0" dirty="0">
              <a:solidFill>
                <a:srgbClr val="FFFFFF"/>
              </a:solidFill>
              <a:latin typeface="Meiryo UI"/>
              <a:ea typeface="Meiryo UI"/>
            </a:endParaRPr>
          </a:p>
        </p:txBody>
      </p:sp>
      <p:sp>
        <p:nvSpPr>
          <p:cNvPr id="30" name="AutoShape 13">
            <a:extLst>
              <a:ext uri="{FF2B5EF4-FFF2-40B4-BE49-F238E27FC236}">
                <a16:creationId xmlns:a16="http://schemas.microsoft.com/office/drawing/2014/main" id="{D6A38E85-0308-C7E7-7AED-317A0C2E8E97}"/>
              </a:ext>
            </a:extLst>
          </p:cNvPr>
          <p:cNvSpPr>
            <a:spLocks noChangeArrowheads="1"/>
          </p:cNvSpPr>
          <p:nvPr/>
        </p:nvSpPr>
        <p:spPr bwMode="gray">
          <a:xfrm>
            <a:off x="4286977" y="1534137"/>
            <a:ext cx="864000" cy="299077"/>
          </a:xfrm>
          <a:prstGeom prst="chevron">
            <a:avLst>
              <a:gd name="adj" fmla="val 32384"/>
            </a:avLst>
          </a:prstGeom>
          <a:solidFill>
            <a:srgbClr val="FFE600">
              <a:lumMod val="20000"/>
              <a:lumOff val="80000"/>
            </a:srgbClr>
          </a:solidFill>
          <a:ln w="12700" cap="flat" cmpd="sng" algn="ctr">
            <a:solidFill>
              <a:srgbClr val="FFE600">
                <a:lumMod val="20000"/>
                <a:lumOff val="80000"/>
              </a:srgbClr>
            </a:solidFill>
            <a:prstDash val="solid"/>
            <a:headEnd/>
            <a:tailEnd/>
          </a:ln>
          <a:effectLst/>
        </p:spPr>
        <p:txBody>
          <a:bodyPr vert="horz" wrap="square" lIns="84406" tIns="42203" rIns="84406" bIns="42203" rtlCol="0" anchor="ctr"/>
          <a:lstStyle/>
          <a:p>
            <a:pPr algn="ctr" defTabSz="844083"/>
            <a:r>
              <a:rPr lang="ja-JP" altLang="en-US" sz="831" kern="0">
                <a:solidFill>
                  <a:srgbClr val="2E2E38"/>
                </a:solidFill>
                <a:latin typeface="Meiryo UI"/>
                <a:ea typeface="Meiryo UI"/>
              </a:rPr>
              <a:t>保管</a:t>
            </a:r>
            <a:endParaRPr lang="en-US" altLang="ja-JP" sz="831" kern="0" dirty="0">
              <a:solidFill>
                <a:srgbClr val="2E2E38"/>
              </a:solidFill>
              <a:latin typeface="Meiryo UI"/>
              <a:ea typeface="Meiryo UI"/>
            </a:endParaRPr>
          </a:p>
        </p:txBody>
      </p:sp>
      <p:sp>
        <p:nvSpPr>
          <p:cNvPr id="31" name="AutoShape 13">
            <a:extLst>
              <a:ext uri="{FF2B5EF4-FFF2-40B4-BE49-F238E27FC236}">
                <a16:creationId xmlns:a16="http://schemas.microsoft.com/office/drawing/2014/main" id="{9505758E-ECB2-B051-7F94-2176102F305E}"/>
              </a:ext>
            </a:extLst>
          </p:cNvPr>
          <p:cNvSpPr>
            <a:spLocks noChangeArrowheads="1"/>
          </p:cNvSpPr>
          <p:nvPr/>
        </p:nvSpPr>
        <p:spPr bwMode="gray">
          <a:xfrm>
            <a:off x="5181464" y="1533595"/>
            <a:ext cx="864000" cy="299077"/>
          </a:xfrm>
          <a:prstGeom prst="chevron">
            <a:avLst>
              <a:gd name="adj" fmla="val 32384"/>
            </a:avLst>
          </a:prstGeom>
          <a:solidFill>
            <a:srgbClr val="FFE600">
              <a:lumMod val="20000"/>
              <a:lumOff val="80000"/>
            </a:srgbClr>
          </a:solidFill>
          <a:ln w="12700" cap="flat" cmpd="sng" algn="ctr">
            <a:solidFill>
              <a:srgbClr val="FFE600">
                <a:lumMod val="20000"/>
                <a:lumOff val="80000"/>
              </a:srgbClr>
            </a:solidFill>
            <a:prstDash val="solid"/>
            <a:headEnd/>
            <a:tailEnd/>
          </a:ln>
          <a:effectLst/>
        </p:spPr>
        <p:txBody>
          <a:bodyPr vert="horz" wrap="square" lIns="84406" tIns="42203" rIns="84406" bIns="42203" rtlCol="0" anchor="ctr"/>
          <a:lstStyle/>
          <a:p>
            <a:pPr algn="ctr" defTabSz="844083">
              <a:defRPr/>
            </a:pPr>
            <a:r>
              <a:rPr lang="ja-JP" altLang="en-US" sz="831" kern="0" dirty="0">
                <a:solidFill>
                  <a:srgbClr val="2E2E38"/>
                </a:solidFill>
                <a:latin typeface="Meiryo UI"/>
                <a:ea typeface="Meiryo UI"/>
              </a:rPr>
              <a:t>ピッキング</a:t>
            </a:r>
            <a:endParaRPr lang="en-US" altLang="ja-JP" sz="831" kern="0" dirty="0">
              <a:solidFill>
                <a:srgbClr val="2E2E38"/>
              </a:solidFill>
              <a:latin typeface="Meiryo UI"/>
              <a:ea typeface="Meiryo UI"/>
            </a:endParaRPr>
          </a:p>
        </p:txBody>
      </p:sp>
      <p:sp>
        <p:nvSpPr>
          <p:cNvPr id="32" name="AutoShape 13">
            <a:extLst>
              <a:ext uri="{FF2B5EF4-FFF2-40B4-BE49-F238E27FC236}">
                <a16:creationId xmlns:a16="http://schemas.microsoft.com/office/drawing/2014/main" id="{BE2B026C-FD07-7261-205E-94581FFC6E54}"/>
              </a:ext>
            </a:extLst>
          </p:cNvPr>
          <p:cNvSpPr>
            <a:spLocks noChangeArrowheads="1"/>
          </p:cNvSpPr>
          <p:nvPr/>
        </p:nvSpPr>
        <p:spPr bwMode="gray">
          <a:xfrm>
            <a:off x="7864926" y="153367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square" lIns="84406" tIns="42203" rIns="84406" bIns="42203" rtlCol="0" anchor="ctr"/>
          <a:lstStyle/>
          <a:p>
            <a:pPr algn="ctr" defTabSz="844083">
              <a:defRPr/>
            </a:pPr>
            <a:r>
              <a:rPr lang="ja-JP" altLang="en-US" sz="831" kern="0" dirty="0">
                <a:solidFill>
                  <a:srgbClr val="FFFFFF"/>
                </a:solidFill>
                <a:latin typeface="Meiryo UI"/>
                <a:ea typeface="Meiryo UI"/>
              </a:rPr>
              <a:t>トラック退場</a:t>
            </a:r>
            <a:endParaRPr lang="en-US" altLang="ja-JP" sz="831" kern="0" dirty="0">
              <a:solidFill>
                <a:srgbClr val="FFFFFF"/>
              </a:solidFill>
              <a:latin typeface="Meiryo UI"/>
              <a:ea typeface="Meiryo UI"/>
            </a:endParaRPr>
          </a:p>
        </p:txBody>
      </p:sp>
      <p:sp>
        <p:nvSpPr>
          <p:cNvPr id="34" name="Rectangle 15">
            <a:extLst>
              <a:ext uri="{FF2B5EF4-FFF2-40B4-BE49-F238E27FC236}">
                <a16:creationId xmlns:a16="http://schemas.microsoft.com/office/drawing/2014/main" id="{D10F6B7E-7EE3-D517-A892-253D4B026CC5}"/>
              </a:ext>
            </a:extLst>
          </p:cNvPr>
          <p:cNvSpPr/>
          <p:nvPr/>
        </p:nvSpPr>
        <p:spPr>
          <a:xfrm>
            <a:off x="709028" y="1046424"/>
            <a:ext cx="8017338" cy="41187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algn="ctr" defTabSz="422041">
              <a:defRPr/>
            </a:pPr>
            <a:r>
              <a:rPr kumimoji="1" lang="en-US" altLang="ja-JP" sz="1662" b="1" dirty="0">
                <a:solidFill>
                  <a:srgbClr val="000000"/>
                </a:solidFill>
                <a:latin typeface="Meiryo UI" panose="020B0604030504040204" pitchFamily="50" charset="-128"/>
                <a:ea typeface="Meiryo UI" panose="020B0604030504040204" pitchFamily="50" charset="-128"/>
              </a:rPr>
              <a:t>WES</a:t>
            </a:r>
            <a:r>
              <a:rPr kumimoji="1" lang="ja-JP" altLang="en-US" sz="1662" b="1" dirty="0">
                <a:solidFill>
                  <a:srgbClr val="000000"/>
                </a:solidFill>
                <a:latin typeface="Meiryo UI" panose="020B0604030504040204" pitchFamily="50" charset="-128"/>
                <a:ea typeface="Meiryo UI" panose="020B0604030504040204" pitchFamily="50" charset="-128"/>
              </a:rPr>
              <a:t>の構築と保管・ピッキングの自動化により施設内での省人化を実現</a:t>
            </a:r>
            <a:endParaRPr kumimoji="1" lang="en-US" altLang="ja-JP" sz="1662" b="1" dirty="0">
              <a:solidFill>
                <a:srgbClr val="000000"/>
              </a:solidFill>
              <a:latin typeface="Meiryo UI" panose="020B0604030504040204" pitchFamily="50" charset="-128"/>
              <a:ea typeface="Meiryo UI" panose="020B0604030504040204" pitchFamily="50" charset="-128"/>
            </a:endParaRPr>
          </a:p>
        </p:txBody>
      </p:sp>
      <p:sp>
        <p:nvSpPr>
          <p:cNvPr id="35" name="Rectangle 15">
            <a:extLst>
              <a:ext uri="{FF2B5EF4-FFF2-40B4-BE49-F238E27FC236}">
                <a16:creationId xmlns:a16="http://schemas.microsoft.com/office/drawing/2014/main" id="{C1F41171-85BD-AE6E-9B22-7B48B7DD5FAF}"/>
              </a:ext>
            </a:extLst>
          </p:cNvPr>
          <p:cNvSpPr/>
          <p:nvPr/>
        </p:nvSpPr>
        <p:spPr>
          <a:xfrm>
            <a:off x="709028" y="4935272"/>
            <a:ext cx="2592000" cy="46014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作業動線の改善と省人化により導入前比</a:t>
            </a: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の生産性</a:t>
            </a:r>
          </a:p>
        </p:txBody>
      </p:sp>
      <p:sp>
        <p:nvSpPr>
          <p:cNvPr id="36" name="二等辺三角形 35">
            <a:extLst>
              <a:ext uri="{FF2B5EF4-FFF2-40B4-BE49-F238E27FC236}">
                <a16:creationId xmlns:a16="http://schemas.microsoft.com/office/drawing/2014/main" id="{C0BF00D3-A634-9FE9-1AA9-E93A3FA4F1B7}"/>
              </a:ext>
            </a:extLst>
          </p:cNvPr>
          <p:cNvSpPr/>
          <p:nvPr/>
        </p:nvSpPr>
        <p:spPr>
          <a:xfrm flipV="1">
            <a:off x="1184024" y="4820687"/>
            <a:ext cx="1484358" cy="66702"/>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37" name="二等辺三角形 36">
            <a:extLst>
              <a:ext uri="{FF2B5EF4-FFF2-40B4-BE49-F238E27FC236}">
                <a16:creationId xmlns:a16="http://schemas.microsoft.com/office/drawing/2014/main" id="{AE3982F5-6562-6676-3AC4-7092D0A745F1}"/>
              </a:ext>
            </a:extLst>
          </p:cNvPr>
          <p:cNvSpPr/>
          <p:nvPr/>
        </p:nvSpPr>
        <p:spPr>
          <a:xfrm flipV="1">
            <a:off x="6676757" y="4820687"/>
            <a:ext cx="1484358" cy="66702"/>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38" name="Rectangle 15">
            <a:extLst>
              <a:ext uri="{FF2B5EF4-FFF2-40B4-BE49-F238E27FC236}">
                <a16:creationId xmlns:a16="http://schemas.microsoft.com/office/drawing/2014/main" id="{6FE19003-7575-BAD1-A774-35902FC56197}"/>
              </a:ext>
            </a:extLst>
          </p:cNvPr>
          <p:cNvSpPr/>
          <p:nvPr/>
        </p:nvSpPr>
        <p:spPr>
          <a:xfrm>
            <a:off x="3427678" y="4935272"/>
            <a:ext cx="2592000" cy="46014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作業動線の改善と省人化により導入前比</a:t>
            </a: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の生産性向上</a:t>
            </a:r>
          </a:p>
        </p:txBody>
      </p:sp>
      <p:sp>
        <p:nvSpPr>
          <p:cNvPr id="39" name="二等辺三角形 38">
            <a:extLst>
              <a:ext uri="{FF2B5EF4-FFF2-40B4-BE49-F238E27FC236}">
                <a16:creationId xmlns:a16="http://schemas.microsoft.com/office/drawing/2014/main" id="{FC6073DC-8C9E-B0DC-B097-2E51D446F74D}"/>
              </a:ext>
            </a:extLst>
          </p:cNvPr>
          <p:cNvSpPr/>
          <p:nvPr/>
        </p:nvSpPr>
        <p:spPr>
          <a:xfrm flipV="1">
            <a:off x="1184024" y="2413398"/>
            <a:ext cx="1484358" cy="80710"/>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40" name="二等辺三角形 39">
            <a:extLst>
              <a:ext uri="{FF2B5EF4-FFF2-40B4-BE49-F238E27FC236}">
                <a16:creationId xmlns:a16="http://schemas.microsoft.com/office/drawing/2014/main" id="{35BE301C-51CD-8DB2-9230-996DFC0FA11D}"/>
              </a:ext>
            </a:extLst>
          </p:cNvPr>
          <p:cNvSpPr/>
          <p:nvPr/>
        </p:nvSpPr>
        <p:spPr>
          <a:xfrm flipV="1">
            <a:off x="6676757" y="2413398"/>
            <a:ext cx="1484358" cy="80710"/>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41" name="吹き出し: 折線 40">
            <a:extLst>
              <a:ext uri="{FF2B5EF4-FFF2-40B4-BE49-F238E27FC236}">
                <a16:creationId xmlns:a16="http://schemas.microsoft.com/office/drawing/2014/main" id="{FE5F3FD0-6A37-2777-B1A2-0C284482301B}"/>
              </a:ext>
            </a:extLst>
          </p:cNvPr>
          <p:cNvSpPr/>
          <p:nvPr/>
        </p:nvSpPr>
        <p:spPr>
          <a:xfrm>
            <a:off x="709027" y="1938274"/>
            <a:ext cx="2592000" cy="431767"/>
          </a:xfrm>
          <a:prstGeom prst="borderCallout2">
            <a:avLst>
              <a:gd name="adj1" fmla="val -2921"/>
              <a:gd name="adj2" fmla="val 61194"/>
              <a:gd name="adj3" fmla="val -12112"/>
              <a:gd name="adj4" fmla="val 73810"/>
              <a:gd name="adj5" fmla="val -30379"/>
              <a:gd name="adj6" fmla="val 83202"/>
            </a:avLst>
          </a:prstGeom>
          <a:noFill/>
          <a:ln w="12700">
            <a:solidFill>
              <a:schemeClr val="bg1">
                <a:lumMod val="85000"/>
              </a:schemeClr>
            </a:solidFill>
            <a:tailEnd type="ova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手作業によりコンテナ、トラックからの貨物入庫作業を実施</a:t>
            </a:r>
          </a:p>
        </p:txBody>
      </p:sp>
      <p:sp>
        <p:nvSpPr>
          <p:cNvPr id="42" name="吹き出し: 折線 41">
            <a:extLst>
              <a:ext uri="{FF2B5EF4-FFF2-40B4-BE49-F238E27FC236}">
                <a16:creationId xmlns:a16="http://schemas.microsoft.com/office/drawing/2014/main" id="{2CC015C7-2100-3F91-6D33-2C9E98E0D147}"/>
              </a:ext>
            </a:extLst>
          </p:cNvPr>
          <p:cNvSpPr/>
          <p:nvPr/>
        </p:nvSpPr>
        <p:spPr>
          <a:xfrm>
            <a:off x="3427677" y="1938274"/>
            <a:ext cx="2592000" cy="431767"/>
          </a:xfrm>
          <a:prstGeom prst="borderCallout2">
            <a:avLst>
              <a:gd name="adj1" fmla="val 489"/>
              <a:gd name="adj2" fmla="val 17207"/>
              <a:gd name="adj3" fmla="val -14577"/>
              <a:gd name="adj4" fmla="val 25951"/>
              <a:gd name="adj5" fmla="val -45122"/>
              <a:gd name="adj6" fmla="val 43707"/>
            </a:avLst>
          </a:prstGeom>
          <a:noFill/>
          <a:ln w="12700">
            <a:solidFill>
              <a:schemeClr val="bg1">
                <a:lumMod val="85000"/>
              </a:schemeClr>
            </a:solidFill>
            <a:tailEnd type="ova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倉庫作業員の貨物格納時の経験記憶に基づくロケーションの確定</a:t>
            </a:r>
          </a:p>
        </p:txBody>
      </p:sp>
      <p:sp>
        <p:nvSpPr>
          <p:cNvPr id="43" name="吹き出し: 折線 42">
            <a:extLst>
              <a:ext uri="{FF2B5EF4-FFF2-40B4-BE49-F238E27FC236}">
                <a16:creationId xmlns:a16="http://schemas.microsoft.com/office/drawing/2014/main" id="{41E8A45D-57AE-CCC8-7CB3-9EB924FA1625}"/>
              </a:ext>
            </a:extLst>
          </p:cNvPr>
          <p:cNvSpPr/>
          <p:nvPr/>
        </p:nvSpPr>
        <p:spPr>
          <a:xfrm>
            <a:off x="6134365" y="1938274"/>
            <a:ext cx="2592000" cy="431767"/>
          </a:xfrm>
          <a:prstGeom prst="borderCallout2">
            <a:avLst>
              <a:gd name="adj1" fmla="val -3131"/>
              <a:gd name="adj2" fmla="val 7760"/>
              <a:gd name="adj3" fmla="val -15312"/>
              <a:gd name="adj4" fmla="val -2462"/>
              <a:gd name="adj5" fmla="val -42778"/>
              <a:gd name="adj6" fmla="val -9092"/>
            </a:avLst>
          </a:prstGeom>
          <a:noFill/>
          <a:ln w="12700">
            <a:solidFill>
              <a:schemeClr val="bg1">
                <a:lumMod val="85000"/>
              </a:schemeClr>
            </a:solidFill>
            <a:tailEnd type="ova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pPr>
            <a:r>
              <a:rPr kumimoji="1" lang="ja-JP" altLang="en-US" sz="1108" b="1" dirty="0">
                <a:solidFill>
                  <a:srgbClr val="000000"/>
                </a:solidFill>
                <a:latin typeface="Meiryo UI" panose="020B0604030504040204" pitchFamily="50" charset="-128"/>
                <a:ea typeface="Meiryo UI" panose="020B0604030504040204" pitchFamily="50" charset="-128"/>
              </a:rPr>
              <a:t>ベテラン作業員による手作業でのピッキング作業</a:t>
            </a:r>
          </a:p>
        </p:txBody>
      </p:sp>
      <p:sp>
        <p:nvSpPr>
          <p:cNvPr id="44" name="Rectangle 15">
            <a:extLst>
              <a:ext uri="{FF2B5EF4-FFF2-40B4-BE49-F238E27FC236}">
                <a16:creationId xmlns:a16="http://schemas.microsoft.com/office/drawing/2014/main" id="{9414203C-89B6-79D6-CF20-22371AD86E8D}"/>
              </a:ext>
            </a:extLst>
          </p:cNvPr>
          <p:cNvSpPr/>
          <p:nvPr/>
        </p:nvSpPr>
        <p:spPr>
          <a:xfrm>
            <a:off x="6134365" y="4935272"/>
            <a:ext cx="2592000" cy="46014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作業効率向上による施設内の省人化</a:t>
            </a:r>
            <a:endParaRPr kumimoji="1" lang="en-US" altLang="ja-JP" sz="1108" b="1" dirty="0">
              <a:solidFill>
                <a:srgbClr val="000000"/>
              </a:solidFill>
              <a:latin typeface="Meiryo UI" panose="020B0604030504040204" pitchFamily="50" charset="-128"/>
              <a:ea typeface="Meiryo UI" panose="020B0604030504040204" pitchFamily="50" charset="-128"/>
            </a:endParaRPr>
          </a:p>
          <a:p>
            <a:pPr defTabSz="422041">
              <a:defRPr/>
            </a:pPr>
            <a:r>
              <a:rPr kumimoji="1" lang="ja-JP" altLang="en-US" sz="1108" b="1" dirty="0">
                <a:solidFill>
                  <a:srgbClr val="000000"/>
                </a:solidFill>
                <a:latin typeface="Meiryo UI" panose="020B0604030504040204" pitchFamily="50" charset="-128"/>
                <a:ea typeface="Meiryo UI" panose="020B0604030504040204" pitchFamily="50" charset="-128"/>
              </a:rPr>
              <a:t>（導入前比</a:t>
            </a: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削減）</a:t>
            </a:r>
          </a:p>
        </p:txBody>
      </p:sp>
      <p:sp>
        <p:nvSpPr>
          <p:cNvPr id="45" name="二等辺三角形 44">
            <a:extLst>
              <a:ext uri="{FF2B5EF4-FFF2-40B4-BE49-F238E27FC236}">
                <a16:creationId xmlns:a16="http://schemas.microsoft.com/office/drawing/2014/main" id="{3E8107D4-6512-DCCE-0A89-2EB7BE4282F8}"/>
              </a:ext>
            </a:extLst>
          </p:cNvPr>
          <p:cNvSpPr/>
          <p:nvPr/>
        </p:nvSpPr>
        <p:spPr>
          <a:xfrm flipV="1">
            <a:off x="804913" y="5446714"/>
            <a:ext cx="7534175" cy="107426"/>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46" name="二等辺三角形 45">
            <a:extLst>
              <a:ext uri="{FF2B5EF4-FFF2-40B4-BE49-F238E27FC236}">
                <a16:creationId xmlns:a16="http://schemas.microsoft.com/office/drawing/2014/main" id="{C4F71D63-AC84-734B-CCDE-CCBAF4AE28D7}"/>
              </a:ext>
            </a:extLst>
          </p:cNvPr>
          <p:cNvSpPr/>
          <p:nvPr/>
        </p:nvSpPr>
        <p:spPr>
          <a:xfrm flipV="1">
            <a:off x="3930043" y="2413398"/>
            <a:ext cx="1484358" cy="80710"/>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56" name="正方形/長方形 55">
            <a:extLst>
              <a:ext uri="{FF2B5EF4-FFF2-40B4-BE49-F238E27FC236}">
                <a16:creationId xmlns:a16="http://schemas.microsoft.com/office/drawing/2014/main" id="{9E38C7E7-E561-4843-63EB-BED50ADBC633}"/>
              </a:ext>
            </a:extLst>
          </p:cNvPr>
          <p:cNvSpPr/>
          <p:nvPr/>
        </p:nvSpPr>
        <p:spPr>
          <a:xfrm>
            <a:off x="417634" y="5609493"/>
            <a:ext cx="242269" cy="878949"/>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defTabSz="844083" fontAlgn="base">
              <a:spcBef>
                <a:spcPct val="0"/>
              </a:spcBef>
              <a:spcAft>
                <a:spcPct val="0"/>
              </a:spcAft>
            </a:pPr>
            <a:r>
              <a:rPr kumimoji="1" lang="ja-JP" altLang="en-US" sz="738" dirty="0">
                <a:solidFill>
                  <a:srgbClr val="000000"/>
                </a:solidFill>
                <a:latin typeface="Meiryo UI" panose="020B0604030504040204" pitchFamily="50" charset="-128"/>
                <a:ea typeface="Meiryo UI" panose="020B0604030504040204" pitchFamily="50" charset="-128"/>
                <a:cs typeface="メイリオ"/>
              </a:rPr>
              <a:t>業界全体への</a:t>
            </a:r>
            <a:endParaRPr kumimoji="1" lang="en-US" altLang="ja-JP" sz="738" dirty="0">
              <a:solidFill>
                <a:srgbClr val="000000"/>
              </a:solidFill>
              <a:latin typeface="Meiryo UI" panose="020B0604030504040204" pitchFamily="50" charset="-128"/>
              <a:ea typeface="Meiryo UI" panose="020B0604030504040204" pitchFamily="50" charset="-128"/>
              <a:cs typeface="メイリオ"/>
            </a:endParaRPr>
          </a:p>
          <a:p>
            <a:pPr algn="ctr" defTabSz="844083" fontAlgn="base">
              <a:spcBef>
                <a:spcPct val="0"/>
              </a:spcBef>
              <a:spcAft>
                <a:spcPct val="0"/>
              </a:spcAft>
            </a:pPr>
            <a:r>
              <a:rPr kumimoji="1" lang="ja-JP" altLang="en-US" sz="738" dirty="0">
                <a:solidFill>
                  <a:srgbClr val="000000"/>
                </a:solidFill>
                <a:latin typeface="Meiryo UI" panose="020B0604030504040204" pitchFamily="50" charset="-128"/>
                <a:ea typeface="Meiryo UI" panose="020B0604030504040204" pitchFamily="50" charset="-128"/>
                <a:cs typeface="メイリオ"/>
              </a:rPr>
              <a:t>拡大</a:t>
            </a:r>
          </a:p>
        </p:txBody>
      </p:sp>
      <p:sp>
        <p:nvSpPr>
          <p:cNvPr id="57" name="Rectangle 15">
            <a:extLst>
              <a:ext uri="{FF2B5EF4-FFF2-40B4-BE49-F238E27FC236}">
                <a16:creationId xmlns:a16="http://schemas.microsoft.com/office/drawing/2014/main" id="{0ABCA0F4-F326-75F4-744B-27CFBFF3D6B6}"/>
              </a:ext>
            </a:extLst>
          </p:cNvPr>
          <p:cNvSpPr/>
          <p:nvPr/>
        </p:nvSpPr>
        <p:spPr>
          <a:xfrm>
            <a:off x="709028" y="5608310"/>
            <a:ext cx="8017338" cy="878949"/>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defTabSz="422041">
              <a:defRPr/>
            </a:pPr>
            <a:r>
              <a:rPr kumimoji="1" lang="en-US" altLang="ja-JP" sz="1108" b="1" dirty="0">
                <a:solidFill>
                  <a:srgbClr val="000000"/>
                </a:solidFill>
                <a:latin typeface="Meiryo UI" panose="020B0604030504040204" pitchFamily="50" charset="-128"/>
                <a:ea typeface="Meiryo UI" panose="020B0604030504040204" pitchFamily="50" charset="-128"/>
              </a:rPr>
              <a:t>【</a:t>
            </a:r>
            <a:r>
              <a:rPr kumimoji="1" lang="ja-JP" altLang="en-US" sz="1108" b="1" dirty="0">
                <a:solidFill>
                  <a:srgbClr val="000000"/>
                </a:solidFill>
                <a:latin typeface="Meiryo UI" panose="020B0604030504040204" pitchFamily="50" charset="-128"/>
                <a:ea typeface="Meiryo UI" panose="020B0604030504040204" pitchFamily="50" charset="-128"/>
              </a:rPr>
              <a:t>自社内の今後の展望</a:t>
            </a:r>
            <a:r>
              <a:rPr kumimoji="1" lang="en-US" altLang="ja-JP" sz="1108" b="1" dirty="0">
                <a:solidFill>
                  <a:srgbClr val="000000"/>
                </a:solidFill>
                <a:latin typeface="Meiryo UI" panose="020B0604030504040204" pitchFamily="50" charset="-128"/>
                <a:ea typeface="Meiryo UI" panose="020B0604030504040204" pitchFamily="50" charset="-128"/>
              </a:rPr>
              <a:t>】</a:t>
            </a:r>
          </a:p>
          <a:p>
            <a:pPr marL="158265" indent="-158265" defTabSz="422041">
              <a:buFont typeface="EYInterstate" panose="02000503020000020004" pitchFamily="2" charset="0"/>
              <a:buChar char="•"/>
              <a:defRPr/>
            </a:pPr>
            <a:r>
              <a:rPr kumimoji="1" lang="ja-JP" altLang="en-US" sz="1108" dirty="0">
                <a:solidFill>
                  <a:srgbClr val="000000"/>
                </a:solidFill>
                <a:latin typeface="Meiryo UI" panose="020B0604030504040204" pitchFamily="50" charset="-128"/>
                <a:ea typeface="Meiryo UI" panose="020B0604030504040204" pitchFamily="50" charset="-128"/>
              </a:rPr>
              <a:t>全国にあるセンター</a:t>
            </a:r>
            <a:r>
              <a:rPr kumimoji="1" lang="en-US" altLang="ja-JP" sz="1108" dirty="0">
                <a:solidFill>
                  <a:srgbClr val="000000"/>
                </a:solidFill>
                <a:latin typeface="Meiryo UI" panose="020B0604030504040204" pitchFamily="50" charset="-128"/>
                <a:ea typeface="Meiryo UI" panose="020B0604030504040204" pitchFamily="50" charset="-128"/>
              </a:rPr>
              <a:t>xx</a:t>
            </a:r>
            <a:r>
              <a:rPr kumimoji="1" lang="ja-JP" altLang="en-US" sz="1108" dirty="0">
                <a:solidFill>
                  <a:srgbClr val="000000"/>
                </a:solidFill>
                <a:latin typeface="Meiryo UI" panose="020B0604030504040204" pitchFamily="50" charset="-128"/>
                <a:ea typeface="Meiryo UI" panose="020B0604030504040204" pitchFamily="50" charset="-128"/>
              </a:rPr>
              <a:t>施設への展開を目指し、</a:t>
            </a:r>
            <a:r>
              <a:rPr kumimoji="1" lang="en-US" altLang="ja-JP" sz="1108" dirty="0">
                <a:solidFill>
                  <a:srgbClr val="000000"/>
                </a:solidFill>
                <a:latin typeface="Meiryo UI" panose="020B0604030504040204" pitchFamily="50" charset="-128"/>
                <a:ea typeface="Meiryo UI" panose="020B0604030504040204" pitchFamily="50" charset="-128"/>
              </a:rPr>
              <a:t>XXXX</a:t>
            </a:r>
            <a:r>
              <a:rPr kumimoji="1" lang="ja-JP" altLang="en-US" sz="1108" dirty="0">
                <a:solidFill>
                  <a:srgbClr val="000000"/>
                </a:solidFill>
                <a:latin typeface="Meiryo UI" panose="020B0604030504040204" pitchFamily="50" charset="-128"/>
                <a:ea typeface="Meiryo UI" panose="020B0604030504040204" pitchFamily="50" charset="-128"/>
              </a:rPr>
              <a:t>の推進を図る</a:t>
            </a:r>
            <a:endParaRPr kumimoji="1" lang="en-US" altLang="ja-JP" sz="1108" dirty="0">
              <a:solidFill>
                <a:srgbClr val="000000"/>
              </a:solidFill>
              <a:latin typeface="Meiryo UI" panose="020B0604030504040204" pitchFamily="50" charset="-128"/>
              <a:ea typeface="Meiryo UI" panose="020B0604030504040204" pitchFamily="50" charset="-128"/>
            </a:endParaRPr>
          </a:p>
          <a:p>
            <a:pPr defTabSz="422041">
              <a:defRPr/>
            </a:pPr>
            <a:r>
              <a:rPr kumimoji="1" lang="en-US" altLang="ja-JP" sz="1108" b="1" dirty="0">
                <a:solidFill>
                  <a:srgbClr val="000000"/>
                </a:solidFill>
                <a:latin typeface="Meiryo UI" panose="020B0604030504040204" pitchFamily="50" charset="-128"/>
                <a:ea typeface="Meiryo UI" panose="020B0604030504040204" pitchFamily="50" charset="-128"/>
              </a:rPr>
              <a:t>【</a:t>
            </a:r>
            <a:r>
              <a:rPr kumimoji="1" lang="ja-JP" altLang="en-US" sz="1108" b="1" dirty="0">
                <a:solidFill>
                  <a:srgbClr val="000000"/>
                </a:solidFill>
                <a:latin typeface="Meiryo UI" panose="020B0604030504040204" pitchFamily="50" charset="-128"/>
                <a:ea typeface="Meiryo UI" panose="020B0604030504040204" pitchFamily="50" charset="-128"/>
              </a:rPr>
              <a:t>事業実施にあたって工夫した点</a:t>
            </a:r>
            <a:r>
              <a:rPr kumimoji="1" lang="en-US" altLang="ja-JP" sz="1108" b="1" dirty="0">
                <a:solidFill>
                  <a:srgbClr val="000000"/>
                </a:solidFill>
                <a:latin typeface="Meiryo UI" panose="020B0604030504040204" pitchFamily="50" charset="-128"/>
                <a:ea typeface="Meiryo UI" panose="020B0604030504040204" pitchFamily="50" charset="-128"/>
              </a:rPr>
              <a:t>】</a:t>
            </a:r>
          </a:p>
          <a:p>
            <a:pPr marL="158265" indent="-158265" defTabSz="422041">
              <a:buFont typeface="EYInterstate" panose="02000503020000020004" pitchFamily="2" charset="0"/>
              <a:buChar char="•"/>
              <a:defRPr/>
            </a:pPr>
            <a:r>
              <a:rPr kumimoji="1" lang="ja-JP" altLang="en-US" sz="1108" dirty="0">
                <a:solidFill>
                  <a:srgbClr val="000000"/>
                </a:solidFill>
                <a:latin typeface="Meiryo UI" panose="020B0604030504040204" pitchFamily="50" charset="-128"/>
                <a:ea typeface="Meiryo UI" panose="020B0604030504040204" pitchFamily="50" charset="-128"/>
              </a:rPr>
              <a:t>作業者に対して定期的にトレーニング・教育を行うことや、作業者の意見をとりいれてアプリケーションの機能や</a:t>
            </a:r>
            <a:r>
              <a:rPr kumimoji="1" lang="en-US" altLang="ja-JP" sz="1108" dirty="0">
                <a:solidFill>
                  <a:srgbClr val="000000"/>
                </a:solidFill>
                <a:latin typeface="Meiryo UI" panose="020B0604030504040204" pitchFamily="50" charset="-128"/>
                <a:ea typeface="Meiryo UI" panose="020B0604030504040204" pitchFamily="50" charset="-128"/>
              </a:rPr>
              <a:t>UI</a:t>
            </a:r>
            <a:r>
              <a:rPr kumimoji="1" lang="ja-JP" altLang="en-US" sz="1108" dirty="0">
                <a:solidFill>
                  <a:srgbClr val="000000"/>
                </a:solidFill>
                <a:latin typeface="Meiryo UI" panose="020B0604030504040204" pitchFamily="50" charset="-128"/>
                <a:ea typeface="Meiryo UI" panose="020B0604030504040204" pitchFamily="50" charset="-128"/>
              </a:rPr>
              <a:t>の改善を継続して行うことで、更なる定着を図る</a:t>
            </a:r>
          </a:p>
        </p:txBody>
      </p:sp>
      <p:sp>
        <p:nvSpPr>
          <p:cNvPr id="2" name="二等辺三角形 1">
            <a:extLst>
              <a:ext uri="{FF2B5EF4-FFF2-40B4-BE49-F238E27FC236}">
                <a16:creationId xmlns:a16="http://schemas.microsoft.com/office/drawing/2014/main" id="{AB66B593-E361-B83F-DE60-3302AF5F959B}"/>
              </a:ext>
            </a:extLst>
          </p:cNvPr>
          <p:cNvSpPr/>
          <p:nvPr/>
        </p:nvSpPr>
        <p:spPr>
          <a:xfrm flipV="1">
            <a:off x="3930042" y="4820687"/>
            <a:ext cx="1484358" cy="66702"/>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5" name="Rectangle 15">
            <a:extLst>
              <a:ext uri="{FF2B5EF4-FFF2-40B4-BE49-F238E27FC236}">
                <a16:creationId xmlns:a16="http://schemas.microsoft.com/office/drawing/2014/main" id="{332973DA-AC30-08B8-0BCD-08B43D69BD4F}"/>
              </a:ext>
            </a:extLst>
          </p:cNvPr>
          <p:cNvSpPr/>
          <p:nvPr/>
        </p:nvSpPr>
        <p:spPr>
          <a:xfrm>
            <a:off x="709028" y="2944405"/>
            <a:ext cx="2592001" cy="1816165"/>
          </a:xfrm>
          <a:prstGeom prst="rect">
            <a:avLst/>
          </a:prstGeom>
          <a:solidFill>
            <a:schemeClr val="bg1">
              <a:lumMod val="95000"/>
            </a:schemeClr>
          </a:solidFill>
          <a:ln w="28575">
            <a:noFill/>
          </a:ln>
        </p:spPr>
        <p:txBody>
          <a:bodyPr vertOverflow="overflow" horzOverflow="overflow" wrap="square" tIns="33231" bIns="33231" rtlCol="0" anchor="t">
            <a:noAutofit/>
          </a:bodyPr>
          <a:lstStyle/>
          <a:p>
            <a:pPr algn="ctr" defTabSz="422041"/>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ポンチ絵</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概念図</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写真</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グラフ等</a:t>
            </a:r>
            <a:r>
              <a:rPr kumimoji="1" lang="en-US" altLang="ja-JP" sz="1292" dirty="0">
                <a:solidFill>
                  <a:prstClr val="black"/>
                </a:solidFill>
                <a:latin typeface="Meiryo UI" panose="020B0604030504040204" pitchFamily="50" charset="-128"/>
                <a:ea typeface="Meiryo UI" panose="020B0604030504040204" pitchFamily="50" charset="-128"/>
              </a:rPr>
              <a:t>)</a:t>
            </a:r>
          </a:p>
        </p:txBody>
      </p:sp>
      <p:pic>
        <p:nvPicPr>
          <p:cNvPr id="12" name="グラフィックス 11" descr="画像 枠線">
            <a:extLst>
              <a:ext uri="{FF2B5EF4-FFF2-40B4-BE49-F238E27FC236}">
                <a16:creationId xmlns:a16="http://schemas.microsoft.com/office/drawing/2014/main" id="{28CF1A97-1939-FA08-94EE-8F34F8C24D6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0925" y="2743082"/>
            <a:ext cx="2408207" cy="2408207"/>
          </a:xfrm>
          <a:prstGeom prst="rect">
            <a:avLst/>
          </a:prstGeom>
        </p:spPr>
      </p:pic>
      <p:sp>
        <p:nvSpPr>
          <p:cNvPr id="13" name="Rectangle 15">
            <a:extLst>
              <a:ext uri="{FF2B5EF4-FFF2-40B4-BE49-F238E27FC236}">
                <a16:creationId xmlns:a16="http://schemas.microsoft.com/office/drawing/2014/main" id="{0D8870F3-1E5F-A87F-2B3C-DA23029C39AA}"/>
              </a:ext>
            </a:extLst>
          </p:cNvPr>
          <p:cNvSpPr/>
          <p:nvPr/>
        </p:nvSpPr>
        <p:spPr>
          <a:xfrm>
            <a:off x="709028" y="2552192"/>
            <a:ext cx="2592000" cy="327994"/>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en-US" altLang="ja-JP" sz="1108" b="1" dirty="0">
                <a:solidFill>
                  <a:srgbClr val="000000"/>
                </a:solidFill>
                <a:latin typeface="Meiryo UI" panose="020B0604030504040204" pitchFamily="50" charset="-128"/>
                <a:ea typeface="Meiryo UI" panose="020B0604030504040204" pitchFamily="50" charset="-128"/>
              </a:rPr>
              <a:t>XXXX</a:t>
            </a:r>
            <a:r>
              <a:rPr kumimoji="1" lang="ja-JP" altLang="en-US" sz="1108" b="1" dirty="0">
                <a:solidFill>
                  <a:srgbClr val="000000"/>
                </a:solidFill>
                <a:latin typeface="Meiryo UI" panose="020B0604030504040204" pitchFamily="50" charset="-128"/>
                <a:ea typeface="Meiryo UI" panose="020B0604030504040204" pitchFamily="50" charset="-128"/>
              </a:rPr>
              <a:t>としてのシステムを構築</a:t>
            </a:r>
            <a:endParaRPr kumimoji="1" lang="en-US" altLang="ja-JP" sz="1108" b="1" dirty="0">
              <a:solidFill>
                <a:srgbClr val="000000"/>
              </a:solidFill>
              <a:latin typeface="Meiryo UI" panose="020B0604030504040204" pitchFamily="50" charset="-128"/>
              <a:ea typeface="Meiryo UI" panose="020B0604030504040204" pitchFamily="50" charset="-128"/>
            </a:endParaRPr>
          </a:p>
        </p:txBody>
      </p:sp>
      <p:sp>
        <p:nvSpPr>
          <p:cNvPr id="14" name="Rectangle 15">
            <a:extLst>
              <a:ext uri="{FF2B5EF4-FFF2-40B4-BE49-F238E27FC236}">
                <a16:creationId xmlns:a16="http://schemas.microsoft.com/office/drawing/2014/main" id="{73FF37DA-BB0B-CE23-DA54-FEA73299A7B6}"/>
              </a:ext>
            </a:extLst>
          </p:cNvPr>
          <p:cNvSpPr/>
          <p:nvPr/>
        </p:nvSpPr>
        <p:spPr>
          <a:xfrm>
            <a:off x="3427678" y="2944405"/>
            <a:ext cx="2592001" cy="1816165"/>
          </a:xfrm>
          <a:prstGeom prst="rect">
            <a:avLst/>
          </a:prstGeom>
          <a:solidFill>
            <a:schemeClr val="bg1">
              <a:lumMod val="95000"/>
            </a:schemeClr>
          </a:solidFill>
          <a:ln w="28575">
            <a:noFill/>
          </a:ln>
        </p:spPr>
        <p:txBody>
          <a:bodyPr vertOverflow="overflow" horzOverflow="overflow" wrap="square" tIns="33231" bIns="33231" rtlCol="0" anchor="t">
            <a:noAutofit/>
          </a:bodyPr>
          <a:lstStyle/>
          <a:p>
            <a:pPr algn="ctr" defTabSz="422041"/>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ポンチ絵</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概念図</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写真</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グラフ等</a:t>
            </a:r>
            <a:r>
              <a:rPr kumimoji="1" lang="en-US" altLang="ja-JP" sz="1292" dirty="0">
                <a:solidFill>
                  <a:prstClr val="black"/>
                </a:solidFill>
                <a:latin typeface="Meiryo UI" panose="020B0604030504040204" pitchFamily="50" charset="-128"/>
                <a:ea typeface="Meiryo UI" panose="020B0604030504040204" pitchFamily="50" charset="-128"/>
              </a:rPr>
              <a:t>)</a:t>
            </a:r>
          </a:p>
        </p:txBody>
      </p:sp>
      <p:pic>
        <p:nvPicPr>
          <p:cNvPr id="15" name="グラフィックス 14" descr="画像 枠線">
            <a:extLst>
              <a:ext uri="{FF2B5EF4-FFF2-40B4-BE49-F238E27FC236}">
                <a16:creationId xmlns:a16="http://schemas.microsoft.com/office/drawing/2014/main" id="{674A9FAB-D128-5AAB-26F8-0B8485378ACC}"/>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19575" y="2743082"/>
            <a:ext cx="2408207" cy="2408207"/>
          </a:xfrm>
          <a:prstGeom prst="rect">
            <a:avLst/>
          </a:prstGeom>
        </p:spPr>
      </p:pic>
      <p:sp>
        <p:nvSpPr>
          <p:cNvPr id="16" name="Rectangle 15">
            <a:extLst>
              <a:ext uri="{FF2B5EF4-FFF2-40B4-BE49-F238E27FC236}">
                <a16:creationId xmlns:a16="http://schemas.microsoft.com/office/drawing/2014/main" id="{E01F7A6B-049C-6385-DDB9-3DF1247B1A3A}"/>
              </a:ext>
            </a:extLst>
          </p:cNvPr>
          <p:cNvSpPr/>
          <p:nvPr/>
        </p:nvSpPr>
        <p:spPr>
          <a:xfrm>
            <a:off x="3427678" y="2552192"/>
            <a:ext cx="2592000" cy="327994"/>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を購入し、</a:t>
            </a: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の作業に充当</a:t>
            </a:r>
            <a:endParaRPr kumimoji="1" lang="en-US" altLang="ja-JP" sz="1108" b="1" dirty="0">
              <a:solidFill>
                <a:srgbClr val="000000"/>
              </a:solidFill>
              <a:latin typeface="Meiryo UI" panose="020B0604030504040204" pitchFamily="50" charset="-128"/>
              <a:ea typeface="Meiryo UI" panose="020B0604030504040204" pitchFamily="50" charset="-128"/>
            </a:endParaRPr>
          </a:p>
        </p:txBody>
      </p:sp>
      <p:sp>
        <p:nvSpPr>
          <p:cNvPr id="18" name="Rectangle 15">
            <a:extLst>
              <a:ext uri="{FF2B5EF4-FFF2-40B4-BE49-F238E27FC236}">
                <a16:creationId xmlns:a16="http://schemas.microsoft.com/office/drawing/2014/main" id="{9D35B311-FCB3-AD61-F3F5-A2D3BB723C6C}"/>
              </a:ext>
            </a:extLst>
          </p:cNvPr>
          <p:cNvSpPr/>
          <p:nvPr/>
        </p:nvSpPr>
        <p:spPr>
          <a:xfrm>
            <a:off x="6134365" y="2944405"/>
            <a:ext cx="2592001" cy="1816165"/>
          </a:xfrm>
          <a:prstGeom prst="rect">
            <a:avLst/>
          </a:prstGeom>
          <a:solidFill>
            <a:schemeClr val="bg1">
              <a:lumMod val="95000"/>
            </a:schemeClr>
          </a:solidFill>
          <a:ln w="28575">
            <a:noFill/>
          </a:ln>
        </p:spPr>
        <p:txBody>
          <a:bodyPr vertOverflow="overflow" horzOverflow="overflow" wrap="square" tIns="33231" bIns="33231" rtlCol="0" anchor="t">
            <a:noAutofit/>
          </a:bodyPr>
          <a:lstStyle/>
          <a:p>
            <a:pPr algn="ctr" defTabSz="422041"/>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ポンチ絵</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概念図</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写真</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グラフ等</a:t>
            </a:r>
            <a:r>
              <a:rPr kumimoji="1" lang="en-US" altLang="ja-JP" sz="1292" dirty="0">
                <a:solidFill>
                  <a:prstClr val="black"/>
                </a:solidFill>
                <a:latin typeface="Meiryo UI" panose="020B0604030504040204" pitchFamily="50" charset="-128"/>
                <a:ea typeface="Meiryo UI" panose="020B0604030504040204" pitchFamily="50" charset="-128"/>
              </a:rPr>
              <a:t>)</a:t>
            </a:r>
          </a:p>
        </p:txBody>
      </p:sp>
      <p:pic>
        <p:nvPicPr>
          <p:cNvPr id="19" name="グラフィックス 18" descr="画像 枠線">
            <a:extLst>
              <a:ext uri="{FF2B5EF4-FFF2-40B4-BE49-F238E27FC236}">
                <a16:creationId xmlns:a16="http://schemas.microsoft.com/office/drawing/2014/main" id="{1CFCF729-9C5B-684D-7079-40EE2DE1BE1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26262" y="2743082"/>
            <a:ext cx="2408207" cy="2408207"/>
          </a:xfrm>
          <a:prstGeom prst="rect">
            <a:avLst/>
          </a:prstGeom>
        </p:spPr>
      </p:pic>
      <p:sp>
        <p:nvSpPr>
          <p:cNvPr id="20" name="Rectangle 15">
            <a:extLst>
              <a:ext uri="{FF2B5EF4-FFF2-40B4-BE49-F238E27FC236}">
                <a16:creationId xmlns:a16="http://schemas.microsoft.com/office/drawing/2014/main" id="{640CFC23-E656-2918-51CF-D5E25C55175F}"/>
              </a:ext>
            </a:extLst>
          </p:cNvPr>
          <p:cNvSpPr/>
          <p:nvPr/>
        </p:nvSpPr>
        <p:spPr>
          <a:xfrm>
            <a:off x="6134366" y="2552192"/>
            <a:ext cx="2592000" cy="327994"/>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を購入し、</a:t>
            </a: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の作業に充当</a:t>
            </a:r>
            <a:endParaRPr kumimoji="1" lang="en-US" altLang="ja-JP" sz="1108" b="1" dirty="0">
              <a:solidFill>
                <a:srgbClr val="000000"/>
              </a:solidFill>
              <a:latin typeface="Meiryo UI" panose="020B0604030504040204" pitchFamily="50" charset="-128"/>
              <a:ea typeface="Meiryo UI" panose="020B0604030504040204" pitchFamily="50" charset="-128"/>
            </a:endParaRPr>
          </a:p>
        </p:txBody>
      </p:sp>
      <p:sp>
        <p:nvSpPr>
          <p:cNvPr id="4" name="AutoShape 11">
            <a:extLst>
              <a:ext uri="{FF2B5EF4-FFF2-40B4-BE49-F238E27FC236}">
                <a16:creationId xmlns:a16="http://schemas.microsoft.com/office/drawing/2014/main" id="{5BEF1B91-9601-236E-0269-7C6B66BDABF4}"/>
              </a:ext>
            </a:extLst>
          </p:cNvPr>
          <p:cNvSpPr>
            <a:spLocks noChangeArrowheads="1"/>
          </p:cNvSpPr>
          <p:nvPr/>
        </p:nvSpPr>
        <p:spPr bwMode="gray">
          <a:xfrm>
            <a:off x="1603515" y="153398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none" lIns="84406" tIns="42203" rIns="84406" bIns="42203" rtlCol="0" anchor="ctr"/>
          <a:lstStyle/>
          <a:p>
            <a:pPr algn="ctr" defTabSz="844083">
              <a:defRPr/>
            </a:pPr>
            <a:r>
              <a:rPr lang="ja-JP" altLang="en-US" sz="831" kern="0" dirty="0">
                <a:solidFill>
                  <a:srgbClr val="FFFFFF"/>
                </a:solidFill>
                <a:latin typeface="Meiryo UI"/>
                <a:ea typeface="Meiryo UI"/>
              </a:rPr>
              <a:t>荷受け</a:t>
            </a:r>
            <a:endParaRPr lang="en-US" altLang="ja-JP" sz="831" kern="0" dirty="0">
              <a:solidFill>
                <a:srgbClr val="FFFFFF"/>
              </a:solidFill>
              <a:latin typeface="Meiryo UI"/>
              <a:ea typeface="Meiryo UI"/>
            </a:endParaRPr>
          </a:p>
        </p:txBody>
      </p:sp>
      <p:sp>
        <p:nvSpPr>
          <p:cNvPr id="6" name="AutoShape 11">
            <a:extLst>
              <a:ext uri="{FF2B5EF4-FFF2-40B4-BE49-F238E27FC236}">
                <a16:creationId xmlns:a16="http://schemas.microsoft.com/office/drawing/2014/main" id="{69DB07E9-8DB2-1882-A411-397A1544F59F}"/>
              </a:ext>
            </a:extLst>
          </p:cNvPr>
          <p:cNvSpPr>
            <a:spLocks noChangeArrowheads="1"/>
          </p:cNvSpPr>
          <p:nvPr/>
        </p:nvSpPr>
        <p:spPr bwMode="gray">
          <a:xfrm>
            <a:off x="2498002" y="1533983"/>
            <a:ext cx="864000" cy="299077"/>
          </a:xfrm>
          <a:prstGeom prst="chevron">
            <a:avLst>
              <a:gd name="adj" fmla="val 32384"/>
            </a:avLst>
          </a:prstGeom>
          <a:solidFill>
            <a:srgbClr val="FFE600">
              <a:lumMod val="20000"/>
              <a:lumOff val="80000"/>
            </a:srgbClr>
          </a:solidFill>
          <a:ln w="12700" cap="flat" cmpd="sng" algn="ctr">
            <a:solidFill>
              <a:srgbClr val="FFE600">
                <a:lumMod val="20000"/>
                <a:lumOff val="80000"/>
              </a:srgbClr>
            </a:solidFill>
            <a:prstDash val="solid"/>
            <a:headEnd/>
            <a:tailEnd/>
          </a:ln>
          <a:effectLst/>
        </p:spPr>
        <p:txBody>
          <a:bodyPr vert="horz" wrap="square" lIns="84406" tIns="42203" rIns="84406" bIns="42203" rtlCol="0" anchor="ctr"/>
          <a:lstStyle/>
          <a:p>
            <a:pPr algn="ctr" defTabSz="844083"/>
            <a:r>
              <a:rPr lang="ja-JP" altLang="en-US" sz="831" kern="0">
                <a:solidFill>
                  <a:srgbClr val="2E2E38"/>
                </a:solidFill>
                <a:latin typeface="Meiryo UI"/>
                <a:ea typeface="Meiryo UI"/>
              </a:rPr>
              <a:t>入庫検品</a:t>
            </a:r>
            <a:endParaRPr lang="en-US" altLang="ja-JP" sz="831" kern="0" dirty="0">
              <a:solidFill>
                <a:srgbClr val="2E2E38"/>
              </a:solidFill>
              <a:latin typeface="Meiryo UI"/>
              <a:ea typeface="Meiryo UI"/>
            </a:endParaRPr>
          </a:p>
        </p:txBody>
      </p:sp>
      <p:sp>
        <p:nvSpPr>
          <p:cNvPr id="7" name="AutoShape 13">
            <a:extLst>
              <a:ext uri="{FF2B5EF4-FFF2-40B4-BE49-F238E27FC236}">
                <a16:creationId xmlns:a16="http://schemas.microsoft.com/office/drawing/2014/main" id="{D141B870-F1AB-C6D9-A115-2DFDF6E6482C}"/>
              </a:ext>
            </a:extLst>
          </p:cNvPr>
          <p:cNvSpPr>
            <a:spLocks noChangeArrowheads="1"/>
          </p:cNvSpPr>
          <p:nvPr/>
        </p:nvSpPr>
        <p:spPr bwMode="gray">
          <a:xfrm>
            <a:off x="6075952" y="1533595"/>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square" lIns="84406" tIns="42203" rIns="84406" bIns="42203" rtlCol="0" anchor="ctr"/>
          <a:lstStyle/>
          <a:p>
            <a:pPr algn="ctr" defTabSz="844083"/>
            <a:r>
              <a:rPr lang="ja-JP" altLang="en-US" sz="831" kern="0">
                <a:solidFill>
                  <a:srgbClr val="FFFFFF"/>
                </a:solidFill>
                <a:latin typeface="Meiryo UI"/>
                <a:ea typeface="Meiryo UI"/>
              </a:rPr>
              <a:t>仕分け・</a:t>
            </a:r>
            <a:endParaRPr lang="en-US" altLang="ja-JP" sz="831" kern="0" dirty="0">
              <a:solidFill>
                <a:srgbClr val="FFFFFF"/>
              </a:solidFill>
              <a:latin typeface="Meiryo UI"/>
              <a:ea typeface="Meiryo UI"/>
            </a:endParaRPr>
          </a:p>
          <a:p>
            <a:pPr algn="ctr" defTabSz="844083"/>
            <a:r>
              <a:rPr lang="ja-JP" altLang="en-US" sz="831" kern="0">
                <a:solidFill>
                  <a:srgbClr val="FFFFFF"/>
                </a:solidFill>
                <a:latin typeface="Meiryo UI"/>
                <a:ea typeface="Meiryo UI"/>
              </a:rPr>
              <a:t>出庫検品</a:t>
            </a:r>
            <a:endParaRPr lang="en-US" altLang="ja-JP" sz="831" kern="0" dirty="0">
              <a:solidFill>
                <a:srgbClr val="FFFFFF"/>
              </a:solidFill>
              <a:latin typeface="Meiryo UI"/>
              <a:ea typeface="Meiryo UI"/>
            </a:endParaRPr>
          </a:p>
        </p:txBody>
      </p:sp>
      <p:sp>
        <p:nvSpPr>
          <p:cNvPr id="21" name="AutoShape 13">
            <a:extLst>
              <a:ext uri="{FF2B5EF4-FFF2-40B4-BE49-F238E27FC236}">
                <a16:creationId xmlns:a16="http://schemas.microsoft.com/office/drawing/2014/main" id="{55AC6585-6089-BC53-7EC7-EB0F2609672A}"/>
              </a:ext>
            </a:extLst>
          </p:cNvPr>
          <p:cNvSpPr>
            <a:spLocks noChangeArrowheads="1"/>
          </p:cNvSpPr>
          <p:nvPr/>
        </p:nvSpPr>
        <p:spPr bwMode="gray">
          <a:xfrm>
            <a:off x="6970439" y="153367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square" lIns="84406" tIns="42203" rIns="84406" bIns="42203" rtlCol="0" anchor="ctr"/>
          <a:lstStyle/>
          <a:p>
            <a:pPr algn="ctr" defTabSz="844083"/>
            <a:r>
              <a:rPr lang="ja-JP" altLang="en-US" sz="831" kern="0">
                <a:solidFill>
                  <a:srgbClr val="FFFFFF"/>
                </a:solidFill>
                <a:latin typeface="Meiryo UI"/>
                <a:ea typeface="Meiryo UI"/>
              </a:rPr>
              <a:t>トラック積込</a:t>
            </a:r>
            <a:endParaRPr lang="en-US" altLang="ja-JP" sz="831" kern="0" dirty="0">
              <a:solidFill>
                <a:srgbClr val="FFFFFF"/>
              </a:solidFill>
              <a:latin typeface="Meiryo UI"/>
              <a:ea typeface="Meiryo UI"/>
            </a:endParaRPr>
          </a:p>
        </p:txBody>
      </p:sp>
      <p:sp>
        <p:nvSpPr>
          <p:cNvPr id="24" name="吹き出し: 四角形 23">
            <a:extLst>
              <a:ext uri="{FF2B5EF4-FFF2-40B4-BE49-F238E27FC236}">
                <a16:creationId xmlns:a16="http://schemas.microsoft.com/office/drawing/2014/main" id="{4836BB5A-A702-69B4-9F17-2A7DCCFC6AB4}"/>
              </a:ext>
            </a:extLst>
          </p:cNvPr>
          <p:cNvSpPr/>
          <p:nvPr/>
        </p:nvSpPr>
        <p:spPr>
          <a:xfrm flipH="1">
            <a:off x="1490133" y="1373952"/>
            <a:ext cx="2093538" cy="355607"/>
          </a:xfrm>
          <a:prstGeom prst="wedgeRectCallout">
            <a:avLst>
              <a:gd name="adj1" fmla="val -33438"/>
              <a:gd name="adj2" fmla="val 61521"/>
            </a:avLst>
          </a:prstGeom>
          <a:solidFill>
            <a:srgbClr val="FFC000"/>
          </a:solidFill>
          <a:ln w="28575">
            <a:noFill/>
          </a:ln>
        </p:spPr>
        <p:txBody>
          <a:bodyPr vertOverflow="overflow" horzOverflow="overflow" wrap="square" tIns="33231" bIns="33231" rtlCol="0" anchor="t">
            <a:noAutofit/>
          </a:bodyPr>
          <a:lstStyle/>
          <a:p>
            <a:pPr defTabSz="844083" fontAlgn="base">
              <a:spcBef>
                <a:spcPct val="0"/>
              </a:spcBef>
              <a:spcAft>
                <a:spcPct val="0"/>
              </a:spcAft>
            </a:pPr>
            <a:r>
              <a:rPr kumimoji="1" lang="ja-JP" altLang="en-US" sz="923" dirty="0">
                <a:solidFill>
                  <a:srgbClr val="000000"/>
                </a:solidFill>
                <a:latin typeface="Meiryo UI" panose="020B0604030504040204" pitchFamily="50" charset="-128"/>
                <a:ea typeface="Meiryo UI" panose="020B0604030504040204" pitchFamily="50" charset="-128"/>
                <a:cs typeface="メイリオ"/>
              </a:rPr>
              <a:t>本事業の対象となるプロセスを黄色に変更して現状課題以下の項目を記載する</a:t>
            </a:r>
            <a:endParaRPr kumimoji="1" lang="en-US" altLang="ja-JP" sz="923" dirty="0">
              <a:solidFill>
                <a:srgbClr val="000000"/>
              </a:solidFill>
              <a:latin typeface="Meiryo UI" panose="020B0604030504040204" pitchFamily="50" charset="-128"/>
              <a:ea typeface="Meiryo UI" panose="020B0604030504040204" pitchFamily="50" charset="-128"/>
              <a:cs typeface="メイリオ"/>
            </a:endParaRPr>
          </a:p>
        </p:txBody>
      </p:sp>
      <p:sp>
        <p:nvSpPr>
          <p:cNvPr id="28" name="吹き出し: 四角形 27">
            <a:extLst>
              <a:ext uri="{FF2B5EF4-FFF2-40B4-BE49-F238E27FC236}">
                <a16:creationId xmlns:a16="http://schemas.microsoft.com/office/drawing/2014/main" id="{4768A82D-430B-2DC2-2E92-20E7CA68A204}"/>
              </a:ext>
            </a:extLst>
          </p:cNvPr>
          <p:cNvSpPr/>
          <p:nvPr/>
        </p:nvSpPr>
        <p:spPr>
          <a:xfrm flipH="1">
            <a:off x="4881012" y="5659630"/>
            <a:ext cx="2093538" cy="355607"/>
          </a:xfrm>
          <a:prstGeom prst="wedgeRectCallout">
            <a:avLst>
              <a:gd name="adj1" fmla="val 59591"/>
              <a:gd name="adj2" fmla="val -14002"/>
            </a:avLst>
          </a:prstGeom>
          <a:solidFill>
            <a:srgbClr val="FFC000"/>
          </a:solidFill>
          <a:ln w="28575">
            <a:noFill/>
          </a:ln>
        </p:spPr>
        <p:txBody>
          <a:bodyPr vertOverflow="overflow" horzOverflow="overflow" wrap="square" tIns="33231" bIns="33231" rtlCol="0" anchor="t">
            <a:noAutofit/>
          </a:bodyPr>
          <a:lstStyle/>
          <a:p>
            <a:pPr defTabSz="844083" fontAlgn="base">
              <a:spcBef>
                <a:spcPct val="0"/>
              </a:spcBef>
              <a:spcAft>
                <a:spcPct val="0"/>
              </a:spcAft>
            </a:pPr>
            <a:r>
              <a:rPr kumimoji="1" lang="ja-JP" altLang="en-US" sz="923" dirty="0">
                <a:solidFill>
                  <a:srgbClr val="000000"/>
                </a:solidFill>
                <a:latin typeface="Meiryo UI" panose="020B0604030504040204" pitchFamily="50" charset="-128"/>
                <a:ea typeface="Meiryo UI" panose="020B0604030504040204" pitchFamily="50" charset="-128"/>
                <a:cs typeface="メイリオ"/>
              </a:rPr>
              <a:t>自社内の今後の展望と事業実施にあたって工夫した点の</a:t>
            </a:r>
            <a:r>
              <a:rPr kumimoji="1" lang="en-US" altLang="ja-JP" sz="923" dirty="0">
                <a:solidFill>
                  <a:srgbClr val="000000"/>
                </a:solidFill>
                <a:latin typeface="Meiryo UI" panose="020B0604030504040204" pitchFamily="50" charset="-128"/>
                <a:ea typeface="Meiryo UI" panose="020B0604030504040204" pitchFamily="50" charset="-128"/>
                <a:cs typeface="メイリオ"/>
              </a:rPr>
              <a:t>2</a:t>
            </a:r>
            <a:r>
              <a:rPr kumimoji="1" lang="ja-JP" altLang="en-US" sz="923" dirty="0">
                <a:solidFill>
                  <a:srgbClr val="000000"/>
                </a:solidFill>
                <a:latin typeface="Meiryo UI" panose="020B0604030504040204" pitchFamily="50" charset="-128"/>
                <a:ea typeface="Meiryo UI" panose="020B0604030504040204" pitchFamily="50" charset="-128"/>
                <a:cs typeface="メイリオ"/>
              </a:rPr>
              <a:t>点を簡潔に記載する</a:t>
            </a:r>
            <a:endParaRPr kumimoji="1" lang="en-US" altLang="ja-JP" sz="923" dirty="0">
              <a:solidFill>
                <a:srgbClr val="000000"/>
              </a:solidFill>
              <a:latin typeface="Meiryo UI" panose="020B0604030504040204" pitchFamily="50" charset="-128"/>
              <a:ea typeface="Meiryo UI" panose="020B0604030504040204" pitchFamily="50" charset="-128"/>
              <a:cs typeface="メイリオ"/>
            </a:endParaRPr>
          </a:p>
        </p:txBody>
      </p:sp>
      <p:sp>
        <p:nvSpPr>
          <p:cNvPr id="33" name="吹き出し: 四角形 32">
            <a:extLst>
              <a:ext uri="{FF2B5EF4-FFF2-40B4-BE49-F238E27FC236}">
                <a16:creationId xmlns:a16="http://schemas.microsoft.com/office/drawing/2014/main" id="{FBA12D7D-F710-0E0C-70B4-C52D34E10E1F}"/>
              </a:ext>
            </a:extLst>
          </p:cNvPr>
          <p:cNvSpPr/>
          <p:nvPr/>
        </p:nvSpPr>
        <p:spPr>
          <a:xfrm flipH="1">
            <a:off x="800470" y="5381138"/>
            <a:ext cx="2093538" cy="227173"/>
          </a:xfrm>
          <a:prstGeom prst="wedgeRectCallout">
            <a:avLst>
              <a:gd name="adj1" fmla="val 60500"/>
              <a:gd name="adj2" fmla="val -57158"/>
            </a:avLst>
          </a:prstGeom>
          <a:solidFill>
            <a:srgbClr val="FFC000"/>
          </a:solidFill>
          <a:ln w="28575">
            <a:noFill/>
          </a:ln>
        </p:spPr>
        <p:txBody>
          <a:bodyPr vertOverflow="overflow" horzOverflow="overflow" wrap="square" tIns="33231" bIns="33231" rtlCol="0" anchor="t">
            <a:noAutofit/>
          </a:bodyPr>
          <a:lstStyle/>
          <a:p>
            <a:pPr defTabSz="844083" fontAlgn="base">
              <a:spcBef>
                <a:spcPct val="0"/>
              </a:spcBef>
              <a:spcAft>
                <a:spcPct val="0"/>
              </a:spcAft>
            </a:pPr>
            <a:r>
              <a:rPr kumimoji="1" lang="ja-JP" altLang="en-US" sz="923" dirty="0">
                <a:solidFill>
                  <a:srgbClr val="000000"/>
                </a:solidFill>
                <a:latin typeface="Meiryo UI" panose="020B0604030504040204" pitchFamily="50" charset="-128"/>
                <a:ea typeface="Meiryo UI" panose="020B0604030504040204" pitchFamily="50" charset="-128"/>
                <a:cs typeface="メイリオ"/>
              </a:rPr>
              <a:t>定量効果も可能な限り記載する</a:t>
            </a:r>
            <a:endParaRPr kumimoji="1" lang="en-US" altLang="ja-JP" sz="923" dirty="0">
              <a:solidFill>
                <a:srgbClr val="000000"/>
              </a:solidFill>
              <a:latin typeface="Meiryo UI" panose="020B0604030504040204" pitchFamily="50" charset="-128"/>
              <a:ea typeface="Meiryo UI" panose="020B0604030504040204" pitchFamily="50" charset="-128"/>
              <a:cs typeface="メイリオ"/>
            </a:endParaRPr>
          </a:p>
        </p:txBody>
      </p:sp>
    </p:spTree>
    <p:extLst>
      <p:ext uri="{BB962C8B-B14F-4D97-AF65-F5344CB8AC3E}">
        <p14:creationId xmlns:p14="http://schemas.microsoft.com/office/powerpoint/2010/main" val="2461417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33EB2-B784-4EA7-7F6F-D6198562DE1E}"/>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E618CA5-3E8B-E904-BEAD-E299381950B3}"/>
              </a:ext>
            </a:extLst>
          </p:cNvPr>
          <p:cNvSpPr>
            <a:spLocks noGrp="1"/>
          </p:cNvSpPr>
          <p:nvPr>
            <p:ph type="sldNum" sz="quarter" idx="12"/>
          </p:nvPr>
        </p:nvSpPr>
        <p:spPr/>
        <p:txBody>
          <a:bodyPr/>
          <a:lstStyle/>
          <a:p>
            <a:pPr defTabSz="781903" fontAlgn="base">
              <a:spcBef>
                <a:spcPct val="0"/>
              </a:spcBef>
              <a:spcAft>
                <a:spcPct val="0"/>
              </a:spcAft>
              <a:defRPr/>
            </a:pPr>
            <a:fld id="{F6C2E01A-B428-4AA5-B116-BB9AC8521681}" type="slidenum">
              <a:rPr kumimoji="1" lang="en-US" altLang="ja-JP" sz="1131">
                <a:solidFill>
                  <a:srgbClr val="000000"/>
                </a:solidFill>
                <a:latin typeface="EYInterstate Light" pitchFamily="2" charset="0"/>
                <a:ea typeface="ＭＳ Ｐゴシック" pitchFamily="50" charset="-128"/>
              </a:rPr>
              <a:pPr defTabSz="781903" fontAlgn="base">
                <a:spcBef>
                  <a:spcPct val="0"/>
                </a:spcBef>
                <a:spcAft>
                  <a:spcPct val="0"/>
                </a:spcAft>
                <a:defRPr/>
              </a:pPr>
              <a:t>8</a:t>
            </a:fld>
            <a:endParaRPr kumimoji="1" lang="en-US" altLang="ja-JP" sz="1131">
              <a:solidFill>
                <a:srgbClr val="000000"/>
              </a:solidFill>
              <a:latin typeface="EYInterstate Light" pitchFamily="2" charset="0"/>
              <a:ea typeface="ＭＳ Ｐゴシック" pitchFamily="50" charset="-128"/>
            </a:endParaRPr>
          </a:p>
        </p:txBody>
      </p:sp>
      <p:graphicFrame>
        <p:nvGraphicFramePr>
          <p:cNvPr id="4" name="表 3">
            <a:extLst>
              <a:ext uri="{FF2B5EF4-FFF2-40B4-BE49-F238E27FC236}">
                <a16:creationId xmlns:a16="http://schemas.microsoft.com/office/drawing/2014/main" id="{2B75E0E0-FAC1-9902-5902-68A98A6413E9}"/>
              </a:ext>
            </a:extLst>
          </p:cNvPr>
          <p:cNvGraphicFramePr>
            <a:graphicFrameLocks noGrp="1"/>
          </p:cNvGraphicFramePr>
          <p:nvPr>
            <p:extLst>
              <p:ext uri="{D42A27DB-BD31-4B8C-83A1-F6EECF244321}">
                <p14:modId xmlns:p14="http://schemas.microsoft.com/office/powerpoint/2010/main" val="796422558"/>
              </p:ext>
            </p:extLst>
          </p:nvPr>
        </p:nvGraphicFramePr>
        <p:xfrm>
          <a:off x="262998" y="846584"/>
          <a:ext cx="4309002" cy="5845812"/>
        </p:xfrm>
        <a:graphic>
          <a:graphicData uri="http://schemas.openxmlformats.org/drawingml/2006/table">
            <a:tbl>
              <a:tblPr firstRow="1" bandRow="1">
                <a:tableStyleId>{F2DE63D5-997A-4646-A377-4702673A728D}</a:tableStyleId>
              </a:tblPr>
              <a:tblGrid>
                <a:gridCol w="706042">
                  <a:extLst>
                    <a:ext uri="{9D8B030D-6E8A-4147-A177-3AD203B41FA5}">
                      <a16:colId xmlns:a16="http://schemas.microsoft.com/office/drawing/2014/main" val="523305797"/>
                    </a:ext>
                  </a:extLst>
                </a:gridCol>
                <a:gridCol w="682842">
                  <a:extLst>
                    <a:ext uri="{9D8B030D-6E8A-4147-A177-3AD203B41FA5}">
                      <a16:colId xmlns:a16="http://schemas.microsoft.com/office/drawing/2014/main" val="2276551709"/>
                    </a:ext>
                  </a:extLst>
                </a:gridCol>
                <a:gridCol w="1087780">
                  <a:extLst>
                    <a:ext uri="{9D8B030D-6E8A-4147-A177-3AD203B41FA5}">
                      <a16:colId xmlns:a16="http://schemas.microsoft.com/office/drawing/2014/main" val="3066159989"/>
                    </a:ext>
                  </a:extLst>
                </a:gridCol>
                <a:gridCol w="1832338">
                  <a:extLst>
                    <a:ext uri="{9D8B030D-6E8A-4147-A177-3AD203B41FA5}">
                      <a16:colId xmlns:a16="http://schemas.microsoft.com/office/drawing/2014/main" val="3141293027"/>
                    </a:ext>
                  </a:extLst>
                </a:gridCol>
              </a:tblGrid>
              <a:tr h="263489">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事業者名</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○○株式会社</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657331709"/>
                  </a:ext>
                </a:extLst>
              </a:tr>
              <a:tr h="263489">
                <a:tc rowSpan="2">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会社情報</a:t>
                      </a: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資本金</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従業員数</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453853054"/>
                  </a:ext>
                </a:extLst>
              </a:tr>
              <a:tr h="263489">
                <a:tc vMerge="1">
                  <a:txBody>
                    <a:bodyPr/>
                    <a:lstStyle/>
                    <a:p>
                      <a:pPr algn="ctr" fontAlgn="ctr"/>
                      <a:endParaRPr lang="ja-JP" altLang="en-US" sz="900" b="0" i="0" u="none" strike="noStrike">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rPr>
                        <a:t>X,XXX</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Meiryo UI" panose="020B0604030504040204" pitchFamily="50" charset="-128"/>
                          <a:ea typeface="Meiryo UI" panose="020B0604030504040204" pitchFamily="50" charset="-128"/>
                        </a:rPr>
                        <a:t>YYYY</a:t>
                      </a:r>
                      <a:r>
                        <a:rPr kumimoji="1" lang="ja-JP" altLang="en-US" sz="900" b="0" dirty="0">
                          <a:solidFill>
                            <a:schemeClr val="tx1"/>
                          </a:solidFill>
                          <a:latin typeface="Meiryo UI" panose="020B0604030504040204" pitchFamily="50" charset="-128"/>
                          <a:ea typeface="Meiryo UI" panose="020B0604030504040204" pitchFamily="50" charset="-128"/>
                        </a:rPr>
                        <a:t>人</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7718179"/>
                  </a:ext>
                </a:extLst>
              </a:tr>
              <a:tr h="263489">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拠点数</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○○県に</a:t>
                      </a:r>
                      <a:r>
                        <a:rPr kumimoji="1" lang="en-US" altLang="ja-JP" sz="900" b="0" dirty="0">
                          <a:solidFill>
                            <a:schemeClr val="tx1"/>
                          </a:solidFill>
                          <a:latin typeface="Meiryo UI" panose="020B0604030504040204" pitchFamily="50" charset="-128"/>
                          <a:ea typeface="Meiryo UI" panose="020B0604030504040204" pitchFamily="50" charset="-128"/>
                        </a:rPr>
                        <a:t>X</a:t>
                      </a:r>
                      <a:r>
                        <a:rPr kumimoji="1" lang="ja-JP" altLang="en-US" sz="900" b="0" dirty="0">
                          <a:solidFill>
                            <a:schemeClr val="tx1"/>
                          </a:solidFill>
                          <a:latin typeface="Meiryo UI" panose="020B0604030504040204" pitchFamily="50" charset="-128"/>
                          <a:ea typeface="Meiryo UI" panose="020B0604030504040204" pitchFamily="50" charset="-128"/>
                        </a:rPr>
                        <a:t>か所、△△県に</a:t>
                      </a:r>
                      <a:r>
                        <a:rPr kumimoji="1" lang="en-US" altLang="ja-JP" sz="900" b="0" dirty="0">
                          <a:solidFill>
                            <a:schemeClr val="tx1"/>
                          </a:solidFill>
                          <a:latin typeface="Meiryo UI" panose="020B0604030504040204" pitchFamily="50" charset="-128"/>
                          <a:ea typeface="Meiryo UI" panose="020B0604030504040204" pitchFamily="50" charset="-128"/>
                        </a:rPr>
                        <a:t>Y</a:t>
                      </a:r>
                      <a:r>
                        <a:rPr kumimoji="1" lang="ja-JP" altLang="en-US" sz="900" b="0" dirty="0">
                          <a:solidFill>
                            <a:schemeClr val="tx1"/>
                          </a:solidFill>
                          <a:latin typeface="Meiryo UI" panose="020B0604030504040204" pitchFamily="50" charset="-128"/>
                          <a:ea typeface="Meiryo UI" panose="020B0604030504040204" pitchFamily="50" charset="-128"/>
                        </a:rPr>
                        <a:t>か所、全国に</a:t>
                      </a:r>
                      <a:r>
                        <a:rPr kumimoji="1" lang="en-US" altLang="ja-JP" sz="900" b="0" dirty="0">
                          <a:solidFill>
                            <a:schemeClr val="tx1"/>
                          </a:solidFill>
                          <a:latin typeface="Meiryo UI" panose="020B0604030504040204" pitchFamily="50" charset="-128"/>
                          <a:ea typeface="Meiryo UI" panose="020B0604030504040204" pitchFamily="50" charset="-128"/>
                        </a:rPr>
                        <a:t>Z</a:t>
                      </a:r>
                      <a:r>
                        <a:rPr kumimoji="1" lang="ja-JP" altLang="en-US" sz="900" b="0" dirty="0">
                          <a:solidFill>
                            <a:schemeClr val="tx1"/>
                          </a:solidFill>
                          <a:latin typeface="Meiryo UI" panose="020B0604030504040204" pitchFamily="50" charset="-128"/>
                          <a:ea typeface="Meiryo UI" panose="020B0604030504040204" pitchFamily="50" charset="-128"/>
                        </a:rPr>
                        <a:t>か所</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dirty="0"/>
                    </a:p>
                  </a:txBody>
                  <a:tcPr/>
                </a:tc>
                <a:extLst>
                  <a:ext uri="{0D108BD9-81ED-4DB2-BD59-A6C34878D82A}">
                    <a16:rowId xmlns:a16="http://schemas.microsoft.com/office/drawing/2014/main" val="4081246614"/>
                  </a:ext>
                </a:extLst>
              </a:tr>
              <a:tr h="263489">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施設名</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☆☆センター</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697386556"/>
                  </a:ext>
                </a:extLst>
              </a:tr>
              <a:tr h="263489">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所在地</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○○県△△市●町</a:t>
                      </a:r>
                      <a:r>
                        <a:rPr kumimoji="1" lang="en-US" altLang="ja-JP" sz="900" b="0" dirty="0">
                          <a:solidFill>
                            <a:schemeClr val="tx1"/>
                          </a:solidFill>
                          <a:latin typeface="Meiryo UI" panose="020B0604030504040204" pitchFamily="50" charset="-128"/>
                          <a:ea typeface="Meiryo UI" panose="020B0604030504040204" pitchFamily="50" charset="-128"/>
                        </a:rPr>
                        <a:t>X-XX-XXX</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06966889"/>
                  </a:ext>
                </a:extLst>
              </a:tr>
              <a:tr h="271631">
                <a:tc rowSpan="2">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委託先</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システム構築・連携</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自動化・機械化機器</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25104238"/>
                  </a:ext>
                </a:extLst>
              </a:tr>
              <a:tr h="271631">
                <a:tc vMerge="1">
                  <a:txBody>
                    <a:bodyPr/>
                    <a:lstStyle/>
                    <a:p>
                      <a:endParaRPr dirty="0"/>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rPr>
                        <a:t>XXX</a:t>
                      </a:r>
                      <a:r>
                        <a:rPr kumimoji="1" lang="ja-JP" altLang="en-US" sz="900" b="0" dirty="0">
                          <a:solidFill>
                            <a:schemeClr val="tx1"/>
                          </a:solidFill>
                          <a:latin typeface="Meiryo UI" panose="020B0604030504040204" pitchFamily="50" charset="-128"/>
                          <a:ea typeface="Meiryo UI" panose="020B0604030504040204" pitchFamily="50" charset="-128"/>
                        </a:rPr>
                        <a:t>システム株式会社</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Meiryo UI" panose="020B0604030504040204" pitchFamily="50" charset="-128"/>
                          <a:ea typeface="Meiryo UI" panose="020B0604030504040204" pitchFamily="50" charset="-128"/>
                        </a:rPr>
                        <a:t>YYY</a:t>
                      </a:r>
                      <a:r>
                        <a:rPr kumimoji="1" lang="ja-JP" altLang="en-US" sz="900" b="0" dirty="0">
                          <a:solidFill>
                            <a:schemeClr val="tx1"/>
                          </a:solidFill>
                          <a:latin typeface="Meiryo UI" panose="020B0604030504040204" pitchFamily="50" charset="-128"/>
                          <a:ea typeface="Meiryo UI" panose="020B0604030504040204" pitchFamily="50" charset="-128"/>
                        </a:rPr>
                        <a:t>工業株式会社</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6744133"/>
                  </a:ext>
                </a:extLst>
              </a:tr>
              <a:tr h="293910">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事業費</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（税抜）</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rPr>
                        <a:t>600</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Meiryo UI" panose="020B0604030504040204" pitchFamily="50" charset="-128"/>
                          <a:ea typeface="Meiryo UI" panose="020B0604030504040204" pitchFamily="50" charset="-128"/>
                        </a:rPr>
                        <a:t>400</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9294874"/>
                  </a:ext>
                </a:extLst>
              </a:tr>
              <a:tr h="293910">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補助金申請額</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（税抜）</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rPr>
                        <a:t>300</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rPr>
                        <a:t>200</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0401477"/>
                  </a:ext>
                </a:extLst>
              </a:tr>
              <a:tr h="1566898">
                <a:tc rowSpan="2">
                  <a:txBody>
                    <a:bodyPr/>
                    <a:lstStyle/>
                    <a:p>
                      <a:pPr algn="ctr"/>
                      <a:r>
                        <a:rPr kumimoji="1" lang="ja-JP" altLang="en-US" sz="900" b="0" dirty="0">
                          <a:solidFill>
                            <a:schemeClr val="bg1"/>
                          </a:solidFill>
                          <a:latin typeface="Meiryo UI" panose="020B0604030504040204" pitchFamily="50" charset="-128"/>
                          <a:ea typeface="Meiryo UI" panose="020B0604030504040204" pitchFamily="50" charset="-128"/>
                        </a:rPr>
                        <a:t>事業概要</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l"/>
                      <a:r>
                        <a:rPr kumimoji="1" lang="ja-JP" altLang="en-US" sz="900" b="0" dirty="0">
                          <a:solidFill>
                            <a:schemeClr val="tx1"/>
                          </a:solidFill>
                          <a:latin typeface="Meiryo UI" panose="020B0604030504040204" pitchFamily="50" charset="-128"/>
                          <a:ea typeface="Meiryo UI" panose="020B0604030504040204" pitchFamily="50" charset="-128"/>
                        </a:rPr>
                        <a:t>物流</a:t>
                      </a:r>
                      <a:r>
                        <a:rPr kumimoji="1" lang="en-US" altLang="ja-JP" sz="900" b="0" dirty="0">
                          <a:solidFill>
                            <a:schemeClr val="tx1"/>
                          </a:solidFill>
                          <a:latin typeface="Meiryo UI" panose="020B0604030504040204" pitchFamily="50" charset="-128"/>
                          <a:ea typeface="Meiryo UI" panose="020B0604030504040204" pitchFamily="50" charset="-128"/>
                        </a:rPr>
                        <a:t>DX</a:t>
                      </a:r>
                      <a:r>
                        <a:rPr kumimoji="1" lang="ja-JP" altLang="en-US" sz="900" b="0" dirty="0">
                          <a:solidFill>
                            <a:schemeClr val="tx1"/>
                          </a:solidFill>
                          <a:latin typeface="Meiryo UI" panose="020B0604030504040204" pitchFamily="50" charset="-128"/>
                          <a:ea typeface="Meiryo UI" panose="020B0604030504040204" pitchFamily="50" charset="-128"/>
                        </a:rPr>
                        <a:t>を</a:t>
                      </a:r>
                      <a:endParaRPr kumimoji="1" lang="en-US" altLang="ja-JP" sz="900" b="0" dirty="0">
                        <a:solidFill>
                          <a:schemeClr val="tx1"/>
                        </a:solidFill>
                        <a:latin typeface="Meiryo UI" panose="020B0604030504040204" pitchFamily="50" charset="-128"/>
                        <a:ea typeface="Meiryo UI" panose="020B0604030504040204" pitchFamily="50" charset="-128"/>
                      </a:endParaRPr>
                    </a:p>
                    <a:p>
                      <a:pPr algn="l"/>
                      <a:r>
                        <a:rPr kumimoji="1" lang="ja-JP" altLang="en-US" sz="900" b="0" dirty="0">
                          <a:solidFill>
                            <a:schemeClr val="tx1"/>
                          </a:solidFill>
                          <a:latin typeface="Meiryo UI" panose="020B0604030504040204" pitchFamily="50" charset="-128"/>
                          <a:ea typeface="Meiryo UI" panose="020B0604030504040204" pitchFamily="50" charset="-128"/>
                        </a:rPr>
                        <a:t>実施する</a:t>
                      </a:r>
                      <a:endParaRPr kumimoji="1" lang="en-US" altLang="ja-JP" sz="900" b="0" dirty="0">
                        <a:solidFill>
                          <a:schemeClr val="tx1"/>
                        </a:solidFill>
                        <a:latin typeface="Meiryo UI" panose="020B0604030504040204" pitchFamily="50" charset="-128"/>
                        <a:ea typeface="Meiryo UI" panose="020B0604030504040204" pitchFamily="50" charset="-128"/>
                      </a:endParaRPr>
                    </a:p>
                    <a:p>
                      <a:pPr algn="l"/>
                      <a:r>
                        <a:rPr kumimoji="1" lang="ja-JP" altLang="en-US" sz="900" b="0" dirty="0">
                          <a:solidFill>
                            <a:schemeClr val="tx1"/>
                          </a:solidFill>
                          <a:latin typeface="Meiryo UI" panose="020B0604030504040204" pitchFamily="50" charset="-128"/>
                          <a:ea typeface="Meiryo UI" panose="020B0604030504040204" pitchFamily="50" charset="-128"/>
                        </a:rPr>
                        <a:t>背景</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fontAlgn="ctr"/>
                      <a:r>
                        <a:rPr kumimoji="1" lang="ja-JP" altLang="en-US" sz="900" i="0" dirty="0">
                          <a:solidFill>
                            <a:schemeClr val="tx1"/>
                          </a:solidFill>
                          <a:latin typeface="Meiryo UI" panose="020B0604030504040204" pitchFamily="50" charset="-128"/>
                          <a:ea typeface="Meiryo UI" panose="020B0604030504040204" pitchFamily="50" charset="-128"/>
                        </a:rPr>
                        <a:t>従業員の退職が相次ぎ、採用も困難な状況のため、人手不足が慢性化しているため、業務を効率化する必要があり、</a:t>
                      </a:r>
                      <a:r>
                        <a:rPr kumimoji="1" lang="en-US" altLang="ja-JP" sz="900" i="0" dirty="0">
                          <a:solidFill>
                            <a:schemeClr val="tx1"/>
                          </a:solidFill>
                          <a:latin typeface="Meiryo UI" panose="020B0604030504040204" pitchFamily="50" charset="-128"/>
                          <a:ea typeface="Meiryo UI" panose="020B0604030504040204" pitchFamily="50" charset="-128"/>
                        </a:rPr>
                        <a:t>DX</a:t>
                      </a:r>
                      <a:r>
                        <a:rPr kumimoji="1" lang="ja-JP" altLang="en-US" sz="900" i="0" dirty="0">
                          <a:solidFill>
                            <a:schemeClr val="tx1"/>
                          </a:solidFill>
                          <a:latin typeface="Meiryo UI" panose="020B0604030504040204" pitchFamily="50" charset="-128"/>
                          <a:ea typeface="Meiryo UI" panose="020B0604030504040204" pitchFamily="50" charset="-128"/>
                        </a:rPr>
                        <a:t>化を推進する。</a:t>
                      </a:r>
                      <a:endParaRPr kumimoji="1" lang="en-US" altLang="ja-JP" sz="900" i="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872080281"/>
                  </a:ext>
                </a:extLst>
              </a:tr>
              <a:tr h="1566898">
                <a:tc vMerge="1">
                  <a:txBody>
                    <a:bodyPr/>
                    <a:lstStyle/>
                    <a:p>
                      <a:pPr algn="ctr"/>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900" b="0" dirty="0">
                          <a:solidFill>
                            <a:schemeClr val="tx1"/>
                          </a:solidFill>
                          <a:latin typeface="Meiryo UI" panose="020B0604030504040204" pitchFamily="50" charset="-128"/>
                          <a:ea typeface="Meiryo UI" panose="020B0604030504040204" pitchFamily="50" charset="-128"/>
                        </a:rPr>
                        <a:t>期待される</a:t>
                      </a:r>
                      <a:endParaRPr kumimoji="1" lang="en-US" altLang="ja-JP" sz="900" b="0" dirty="0">
                        <a:solidFill>
                          <a:schemeClr val="tx1"/>
                        </a:solidFill>
                        <a:latin typeface="Meiryo UI" panose="020B0604030504040204" pitchFamily="50" charset="-128"/>
                        <a:ea typeface="Meiryo UI" panose="020B0604030504040204" pitchFamily="50" charset="-128"/>
                      </a:endParaRPr>
                    </a:p>
                    <a:p>
                      <a:pPr algn="l"/>
                      <a:r>
                        <a:rPr kumimoji="1" lang="ja-JP" altLang="en-US" sz="900" b="0" dirty="0">
                          <a:solidFill>
                            <a:schemeClr val="tx1"/>
                          </a:solidFill>
                          <a:latin typeface="Meiryo UI" panose="020B0604030504040204" pitchFamily="50" charset="-128"/>
                          <a:ea typeface="Meiryo UI" panose="020B0604030504040204" pitchFamily="50" charset="-128"/>
                        </a:rPr>
                        <a:t>効果</a:t>
                      </a:r>
                      <a:endParaRPr kumimoji="1" lang="en-US" altLang="ja-JP" sz="900" b="0" dirty="0">
                        <a:solidFill>
                          <a:schemeClr val="tx1"/>
                        </a:solidFill>
                        <a:latin typeface="Meiryo UI" panose="020B0604030504040204" pitchFamily="50" charset="-128"/>
                        <a:ea typeface="Meiryo UI" panose="020B0604030504040204" pitchFamily="50" charset="-128"/>
                      </a:endParaRPr>
                    </a:p>
                    <a:p>
                      <a:pPr algn="l"/>
                      <a:r>
                        <a:rPr kumimoji="1" lang="en-US" altLang="ja-JP" sz="900" b="0" dirty="0">
                          <a:solidFill>
                            <a:schemeClr val="tx1"/>
                          </a:solidFill>
                          <a:latin typeface="Meiryo UI" panose="020B0604030504040204" pitchFamily="50" charset="-128"/>
                          <a:ea typeface="Meiryo UI" panose="020B0604030504040204" pitchFamily="50" charset="-128"/>
                        </a:rPr>
                        <a:t>※</a:t>
                      </a:r>
                      <a:r>
                        <a:rPr kumimoji="1" lang="ja-JP" altLang="en-US" sz="900" b="0" dirty="0">
                          <a:solidFill>
                            <a:schemeClr val="tx1"/>
                          </a:solidFill>
                          <a:latin typeface="Meiryo UI" panose="020B0604030504040204" pitchFamily="50" charset="-128"/>
                          <a:ea typeface="Meiryo UI" panose="020B0604030504040204" pitchFamily="50" charset="-128"/>
                        </a:rPr>
                        <a:t>定量・定性双方の内容が記載されていることが望ましい。</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dirty="0">
                          <a:solidFill>
                            <a:schemeClr val="tx1"/>
                          </a:solidFill>
                          <a:latin typeface="Meiryo UI" panose="020B0604030504040204" pitchFamily="50" charset="-128"/>
                          <a:ea typeface="Meiryo UI" panose="020B0604030504040204" pitchFamily="50" charset="-128"/>
                        </a:rPr>
                        <a:t>庫内の商品の位置を可視化するシステムの導入によ仕分け作業の効率化</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dirty="0">
                          <a:solidFill>
                            <a:schemeClr val="tx1"/>
                          </a:solidFill>
                          <a:latin typeface="Meiryo UI" panose="020B0604030504040204" pitchFamily="50" charset="-128"/>
                          <a:ea typeface="Meiryo UI" panose="020B0604030504040204" pitchFamily="50" charset="-128"/>
                        </a:rPr>
                        <a:t>ハンディ機器を用い、</a:t>
                      </a:r>
                      <a:r>
                        <a:rPr kumimoji="1" lang="en-US" altLang="ja-JP" sz="900" dirty="0">
                          <a:solidFill>
                            <a:schemeClr val="tx1"/>
                          </a:solidFill>
                          <a:latin typeface="Meiryo UI" panose="020B0604030504040204" pitchFamily="50" charset="-128"/>
                          <a:ea typeface="Meiryo UI" panose="020B0604030504040204" pitchFamily="50" charset="-128"/>
                        </a:rPr>
                        <a:t>QR</a:t>
                      </a:r>
                      <a:r>
                        <a:rPr kumimoji="1" lang="ja-JP" altLang="en-US" sz="900" dirty="0">
                          <a:solidFill>
                            <a:schemeClr val="tx1"/>
                          </a:solidFill>
                          <a:latin typeface="Meiryo UI" panose="020B0604030504040204" pitchFamily="50" charset="-128"/>
                          <a:ea typeface="Meiryo UI" panose="020B0604030504040204" pitchFamily="50" charset="-128"/>
                        </a:rPr>
                        <a:t>コードで商品確認を行うことによる誤ピックの減少</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99158157"/>
                  </a:ext>
                </a:extLst>
              </a:tr>
            </a:tbl>
          </a:graphicData>
        </a:graphic>
      </p:graphicFrame>
      <p:sp>
        <p:nvSpPr>
          <p:cNvPr id="3" name="正方形/長方形 2">
            <a:extLst>
              <a:ext uri="{FF2B5EF4-FFF2-40B4-BE49-F238E27FC236}">
                <a16:creationId xmlns:a16="http://schemas.microsoft.com/office/drawing/2014/main" id="{173EE460-C099-69AD-56DE-B7818A0894E3}"/>
              </a:ext>
            </a:extLst>
          </p:cNvPr>
          <p:cNvSpPr/>
          <p:nvPr/>
        </p:nvSpPr>
        <p:spPr>
          <a:xfrm>
            <a:off x="6712858" y="165606"/>
            <a:ext cx="2168146" cy="399142"/>
          </a:xfrm>
          <a:prstGeom prst="rect">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bg1"/>
                </a:solidFill>
                <a:latin typeface="Meiryo UI" panose="020B0604030504040204" pitchFamily="50" charset="-128"/>
                <a:ea typeface="Meiryo UI" panose="020B0604030504040204" pitchFamily="50" charset="-128"/>
              </a:rPr>
              <a:t>磨き上げ例（</a:t>
            </a:r>
            <a:r>
              <a:rPr kumimoji="1" lang="en-US" altLang="ja-JP" dirty="0">
                <a:solidFill>
                  <a:schemeClr val="bg1"/>
                </a:solidFill>
                <a:latin typeface="Meiryo UI" panose="020B0604030504040204" pitchFamily="50" charset="-128"/>
                <a:ea typeface="Meiryo UI" panose="020B0604030504040204" pitchFamily="50" charset="-128"/>
              </a:rPr>
              <a:t>1/2</a:t>
            </a:r>
            <a:r>
              <a:rPr kumimoji="1" lang="ja-JP" altLang="en-US" dirty="0">
                <a:solidFill>
                  <a:schemeClr val="bg1"/>
                </a:solidFill>
                <a:latin typeface="Meiryo UI" panose="020B0604030504040204" pitchFamily="50" charset="-128"/>
                <a:ea typeface="Meiryo UI" panose="020B0604030504040204" pitchFamily="50" charset="-128"/>
              </a:rPr>
              <a:t>）</a:t>
            </a:r>
          </a:p>
        </p:txBody>
      </p:sp>
      <p:sp>
        <p:nvSpPr>
          <p:cNvPr id="5" name="吹き出し: 四角形 4">
            <a:extLst>
              <a:ext uri="{FF2B5EF4-FFF2-40B4-BE49-F238E27FC236}">
                <a16:creationId xmlns:a16="http://schemas.microsoft.com/office/drawing/2014/main" id="{5C2E5537-CD7A-1DDF-AC7F-6567D14FD3C5}"/>
              </a:ext>
            </a:extLst>
          </p:cNvPr>
          <p:cNvSpPr/>
          <p:nvPr/>
        </p:nvSpPr>
        <p:spPr>
          <a:xfrm>
            <a:off x="4759230" y="2876861"/>
            <a:ext cx="4121772" cy="1785257"/>
          </a:xfrm>
          <a:prstGeom prst="wedgeRectCallout">
            <a:avLst>
              <a:gd name="adj1" fmla="val -59658"/>
              <a:gd name="adj2" fmla="val 53324"/>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ts val="600"/>
              </a:spcAft>
              <a:buClr>
                <a:srgbClr val="747480"/>
              </a:buClr>
              <a:buSzTx/>
              <a:buFontTx/>
              <a:buNone/>
              <a:tabLst/>
              <a:defRPr/>
            </a:pPr>
            <a:r>
              <a:rPr kumimoji="1" lang="ja-JP" altLang="en-US" sz="1400" b="1" i="0" u="none" strike="noStrike" kern="1200" cap="none" spc="0" normalizeH="0" baseline="0" noProof="0" dirty="0">
                <a:ln>
                  <a:noFill/>
                </a:ln>
                <a:solidFill>
                  <a:srgbClr val="2E2E38"/>
                </a:solidFill>
                <a:effectLst/>
                <a:uLnTx/>
                <a:uFillTx/>
                <a:latin typeface="Meiryo UI"/>
                <a:ea typeface="Meiryo UI"/>
                <a:cs typeface="+mn-cs"/>
              </a:rPr>
              <a:t>＜記載のポイント：物流</a:t>
            </a:r>
            <a:r>
              <a:rPr kumimoji="1" lang="en-US" altLang="ja-JP" sz="1400" b="1" i="0" u="none" strike="noStrike" kern="1200" cap="none" spc="0" normalizeH="0" baseline="0" noProof="0" dirty="0">
                <a:ln>
                  <a:noFill/>
                </a:ln>
                <a:solidFill>
                  <a:srgbClr val="2E2E38"/>
                </a:solidFill>
                <a:effectLst/>
                <a:uLnTx/>
                <a:uFillTx/>
                <a:latin typeface="Meiryo UI"/>
                <a:ea typeface="Meiryo UI"/>
                <a:cs typeface="+mn-cs"/>
              </a:rPr>
              <a:t>DX</a:t>
            </a:r>
            <a:r>
              <a:rPr kumimoji="1" lang="ja-JP" altLang="en-US" sz="1400" b="1" i="0" u="none" strike="noStrike" kern="1200" cap="none" spc="0" normalizeH="0" baseline="0" noProof="0" dirty="0">
                <a:ln>
                  <a:noFill/>
                </a:ln>
                <a:solidFill>
                  <a:srgbClr val="2E2E38"/>
                </a:solidFill>
                <a:effectLst/>
                <a:uLnTx/>
                <a:uFillTx/>
                <a:latin typeface="Meiryo UI"/>
                <a:ea typeface="Meiryo UI"/>
                <a:cs typeface="+mn-cs"/>
              </a:rPr>
              <a:t>を実施する背景＞</a:t>
            </a:r>
            <a:endParaRPr kumimoji="1" lang="en-US" altLang="ja-JP" sz="1400" b="1" i="0" u="none" strike="noStrike" kern="1200" cap="none" spc="0" normalizeH="0" baseline="0" noProof="0" dirty="0">
              <a:ln>
                <a:noFill/>
              </a:ln>
              <a:solidFill>
                <a:srgbClr val="2E2E38"/>
              </a:solidFill>
              <a:effectLst/>
              <a:uLnTx/>
              <a:uFillTx/>
              <a:latin typeface="Meiryo UI"/>
              <a:ea typeface="Meiryo UI"/>
              <a:cs typeface="+mn-cs"/>
            </a:endParaRPr>
          </a:p>
          <a:p>
            <a:pPr marL="285750" marR="0" lvl="0" indent="-285750" algn="l" defTabSz="914400" rtl="0" eaLnBrk="1" fontAlgn="base" latinLnBrk="0" hangingPunct="1">
              <a:lnSpc>
                <a:spcPct val="100000"/>
              </a:lnSpc>
              <a:spcBef>
                <a:spcPct val="0"/>
              </a:spcBef>
              <a:spcAft>
                <a:spcPts val="600"/>
              </a:spcAft>
              <a:buClr>
                <a:srgbClr val="747480"/>
              </a:buClr>
              <a:buSzTx/>
              <a:buFont typeface="Arial" panose="020B0604020202020204" pitchFamily="34" charset="0"/>
              <a:buChar char="•"/>
              <a:tabLst/>
              <a:defRPr/>
            </a:pPr>
            <a:r>
              <a:rPr kumimoji="1" lang="ja-JP" altLang="en-US" sz="1400" i="0" u="none" strike="noStrike" kern="1200" cap="none" spc="0" normalizeH="0" baseline="0" noProof="0" dirty="0">
                <a:ln>
                  <a:noFill/>
                </a:ln>
                <a:solidFill>
                  <a:srgbClr val="2E2E38"/>
                </a:solidFill>
                <a:effectLst/>
                <a:uLnTx/>
                <a:uFillTx/>
                <a:latin typeface="Meiryo UI"/>
                <a:ea typeface="Meiryo UI"/>
                <a:cs typeface="+mn-cs"/>
              </a:rPr>
              <a:t>この例の場合、退職が相次いだ理由（肉体的負荷が大きい、労働時間が長い、待遇が悪い等）により打ち手が異なると思われます</a:t>
            </a:r>
            <a:endParaRPr kumimoji="1" lang="en-US" altLang="ja-JP" sz="1400" i="0" u="none" strike="noStrike" kern="1200" cap="none" spc="0" normalizeH="0" baseline="0" noProof="0" dirty="0">
              <a:ln>
                <a:noFill/>
              </a:ln>
              <a:solidFill>
                <a:srgbClr val="2E2E38"/>
              </a:solidFill>
              <a:effectLst/>
              <a:uLnTx/>
              <a:uFillTx/>
              <a:latin typeface="Meiryo UI"/>
              <a:ea typeface="Meiryo UI"/>
              <a:cs typeface="+mn-cs"/>
            </a:endParaRPr>
          </a:p>
          <a:p>
            <a:pPr marL="285750" marR="0" lvl="0" indent="-285750" algn="l" defTabSz="914400" rtl="0" eaLnBrk="1" fontAlgn="base" latinLnBrk="0" hangingPunct="1">
              <a:lnSpc>
                <a:spcPct val="100000"/>
              </a:lnSpc>
              <a:spcBef>
                <a:spcPct val="0"/>
              </a:spcBef>
              <a:spcAft>
                <a:spcPts val="600"/>
              </a:spcAft>
              <a:buClr>
                <a:srgbClr val="747480"/>
              </a:buClr>
              <a:buSzTx/>
              <a:buFont typeface="Arial" panose="020B0604020202020204" pitchFamily="34" charset="0"/>
              <a:buChar char="•"/>
              <a:tabLst/>
              <a:defRPr/>
            </a:pPr>
            <a:r>
              <a:rPr kumimoji="1" lang="ja-JP" altLang="en-US" sz="1400" dirty="0">
                <a:solidFill>
                  <a:srgbClr val="2E2E38"/>
                </a:solidFill>
                <a:latin typeface="Meiryo UI"/>
                <a:ea typeface="Meiryo UI"/>
              </a:rPr>
              <a:t>計画を作成される際は、</a:t>
            </a:r>
            <a:r>
              <a:rPr kumimoji="1" lang="ja-JP" altLang="en-US" sz="1400" i="0" u="none" strike="noStrike" kern="1200" cap="none" spc="0" normalizeH="0" baseline="0" noProof="0" dirty="0">
                <a:ln>
                  <a:noFill/>
                </a:ln>
                <a:solidFill>
                  <a:srgbClr val="2E2E38"/>
                </a:solidFill>
                <a:effectLst/>
                <a:uLnTx/>
                <a:uFillTx/>
                <a:latin typeface="Meiryo UI"/>
                <a:ea typeface="Meiryo UI"/>
                <a:cs typeface="+mn-cs"/>
              </a:rPr>
              <a:t>自社の具体的な状況を記載のうえ、可能な限り踏み込んだ原因・背景を記載してください</a:t>
            </a:r>
            <a:endParaRPr kumimoji="1" lang="en-US" altLang="ja-JP" sz="1400" i="0" u="none" strike="noStrike" kern="1200" cap="none" spc="0" normalizeH="0" baseline="0" noProof="0" dirty="0">
              <a:ln>
                <a:noFill/>
              </a:ln>
              <a:solidFill>
                <a:srgbClr val="2E2E38"/>
              </a:solidFill>
              <a:effectLst/>
              <a:uLnTx/>
              <a:uFillTx/>
              <a:latin typeface="Meiryo UI"/>
              <a:ea typeface="Meiryo UI"/>
              <a:cs typeface="+mn-cs"/>
            </a:endParaRPr>
          </a:p>
        </p:txBody>
      </p:sp>
      <p:sp>
        <p:nvSpPr>
          <p:cNvPr id="6" name="吹き出し: 四角形 5">
            <a:extLst>
              <a:ext uri="{FF2B5EF4-FFF2-40B4-BE49-F238E27FC236}">
                <a16:creationId xmlns:a16="http://schemas.microsoft.com/office/drawing/2014/main" id="{9CA22CF9-9E86-F339-F31C-23B73383FB11}"/>
              </a:ext>
            </a:extLst>
          </p:cNvPr>
          <p:cNvSpPr/>
          <p:nvPr/>
        </p:nvSpPr>
        <p:spPr>
          <a:xfrm>
            <a:off x="4759230" y="4920343"/>
            <a:ext cx="4121772" cy="1572532"/>
          </a:xfrm>
          <a:prstGeom prst="wedgeRectCallout">
            <a:avLst>
              <a:gd name="adj1" fmla="val -59658"/>
              <a:gd name="adj2" fmla="val 53324"/>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ts val="600"/>
              </a:spcAft>
              <a:buClr>
                <a:srgbClr val="747480"/>
              </a:buClr>
              <a:buSzTx/>
              <a:buFontTx/>
              <a:buNone/>
              <a:tabLst/>
              <a:defRPr/>
            </a:pPr>
            <a:r>
              <a:rPr kumimoji="1" lang="ja-JP" altLang="en-US" sz="1400" b="1" i="0" u="none" strike="noStrike" kern="1200" cap="none" spc="0" normalizeH="0" baseline="0" noProof="0" dirty="0">
                <a:ln>
                  <a:noFill/>
                </a:ln>
                <a:solidFill>
                  <a:srgbClr val="2E2E38"/>
                </a:solidFill>
                <a:effectLst/>
                <a:uLnTx/>
                <a:uFillTx/>
                <a:latin typeface="Meiryo UI"/>
                <a:ea typeface="Meiryo UI"/>
                <a:cs typeface="+mn-cs"/>
              </a:rPr>
              <a:t>＜記載のポイント：期待される効果＞</a:t>
            </a:r>
            <a:endParaRPr kumimoji="1" lang="en-US" altLang="ja-JP" sz="1400" b="1" i="0" u="none" strike="noStrike" kern="1200" cap="none" spc="0" normalizeH="0" baseline="0" noProof="0" dirty="0">
              <a:ln>
                <a:noFill/>
              </a:ln>
              <a:solidFill>
                <a:srgbClr val="2E2E38"/>
              </a:solidFill>
              <a:effectLst/>
              <a:uLnTx/>
              <a:uFillTx/>
              <a:latin typeface="Meiryo UI"/>
              <a:ea typeface="Meiryo UI"/>
              <a:cs typeface="+mn-cs"/>
            </a:endParaRPr>
          </a:p>
          <a:p>
            <a:pPr marL="285750" marR="0" lvl="0" indent="-285750" algn="l" defTabSz="914400" rtl="0" eaLnBrk="1" fontAlgn="base" latinLnBrk="0" hangingPunct="1">
              <a:lnSpc>
                <a:spcPct val="100000"/>
              </a:lnSpc>
              <a:spcBef>
                <a:spcPct val="0"/>
              </a:spcBef>
              <a:spcAft>
                <a:spcPts val="600"/>
              </a:spcAft>
              <a:buClr>
                <a:srgbClr val="747480"/>
              </a:buClr>
              <a:buSzTx/>
              <a:buFont typeface="Arial" panose="020B0604020202020204" pitchFamily="34" charset="0"/>
              <a:buChar char="•"/>
              <a:tabLst/>
              <a:defRPr/>
            </a:pPr>
            <a:r>
              <a:rPr kumimoji="1" lang="ja-JP" altLang="en-US" sz="1400" dirty="0">
                <a:solidFill>
                  <a:srgbClr val="2E2E38"/>
                </a:solidFill>
                <a:latin typeface="Meiryo UI"/>
                <a:ea typeface="Meiryo UI"/>
              </a:rPr>
              <a:t>それぞれの効果が、経営や従業員にどのような利益をもたらすのかを定量的・定性的に記載してください。</a:t>
            </a:r>
            <a:endParaRPr kumimoji="1" lang="en-US" altLang="ja-JP" sz="1400" dirty="0">
              <a:solidFill>
                <a:srgbClr val="2E2E38"/>
              </a:solidFill>
              <a:latin typeface="Meiryo UI"/>
              <a:ea typeface="Meiryo UI"/>
            </a:endParaRPr>
          </a:p>
          <a:p>
            <a:pPr marL="285750" marR="0" lvl="0" indent="-285750" algn="l" defTabSz="914400" rtl="0" eaLnBrk="1" fontAlgn="base" latinLnBrk="0" hangingPunct="1">
              <a:lnSpc>
                <a:spcPct val="100000"/>
              </a:lnSpc>
              <a:spcBef>
                <a:spcPct val="0"/>
              </a:spcBef>
              <a:spcAft>
                <a:spcPts val="600"/>
              </a:spcAft>
              <a:buClr>
                <a:srgbClr val="747480"/>
              </a:buClr>
              <a:buSzTx/>
              <a:buFont typeface="Arial" panose="020B0604020202020204" pitchFamily="34" charset="0"/>
              <a:buChar char="•"/>
              <a:tabLst/>
              <a:defRPr/>
            </a:pPr>
            <a:r>
              <a:rPr kumimoji="1" lang="ja-JP" altLang="en-US" sz="1400" dirty="0">
                <a:solidFill>
                  <a:srgbClr val="2E2E38"/>
                </a:solidFill>
                <a:latin typeface="Meiryo UI"/>
                <a:ea typeface="Meiryo UI"/>
              </a:rPr>
              <a:t>定性的な効果については、単なる「効率化」だけではなく、詳細に記載してください</a:t>
            </a:r>
            <a:endParaRPr kumimoji="1" lang="en-US" altLang="ja-JP" sz="1400" i="0" u="none" strike="noStrike" kern="1200" cap="none" spc="0" normalizeH="0" baseline="0" noProof="0" dirty="0">
              <a:ln>
                <a:noFill/>
              </a:ln>
              <a:solidFill>
                <a:srgbClr val="2E2E38"/>
              </a:solidFill>
              <a:effectLst/>
              <a:uLnTx/>
              <a:uFillTx/>
              <a:latin typeface="Meiryo UI"/>
              <a:ea typeface="Meiryo UI"/>
              <a:cs typeface="+mn-cs"/>
            </a:endParaRPr>
          </a:p>
        </p:txBody>
      </p:sp>
      <p:sp>
        <p:nvSpPr>
          <p:cNvPr id="7" name="吹き出し: 四角形 6">
            <a:extLst>
              <a:ext uri="{FF2B5EF4-FFF2-40B4-BE49-F238E27FC236}">
                <a16:creationId xmlns:a16="http://schemas.microsoft.com/office/drawing/2014/main" id="{BC52B423-7932-52CD-1339-6836AF691E1E}"/>
              </a:ext>
            </a:extLst>
          </p:cNvPr>
          <p:cNvSpPr/>
          <p:nvPr/>
        </p:nvSpPr>
        <p:spPr>
          <a:xfrm>
            <a:off x="4759230" y="850926"/>
            <a:ext cx="4121772" cy="882983"/>
          </a:xfrm>
          <a:prstGeom prst="wedgeRectCallout">
            <a:avLst>
              <a:gd name="adj1" fmla="val -49403"/>
              <a:gd name="adj2" fmla="val 35445"/>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lvl="0" defTabSz="914400" fontAlgn="base">
              <a:spcBef>
                <a:spcPct val="0"/>
              </a:spcBef>
              <a:spcAft>
                <a:spcPts val="600"/>
              </a:spcAft>
              <a:buClr>
                <a:srgbClr val="747480"/>
              </a:buClr>
              <a:defRPr/>
            </a:pPr>
            <a:r>
              <a:rPr kumimoji="1" lang="ja-JP" altLang="en-US" sz="1400" b="1" dirty="0">
                <a:solidFill>
                  <a:srgbClr val="2E2E38"/>
                </a:solidFill>
                <a:latin typeface="Meiryo UI"/>
                <a:ea typeface="Meiryo UI"/>
              </a:rPr>
              <a:t>＜テーマ＞</a:t>
            </a:r>
            <a:r>
              <a:rPr kumimoji="1" lang="en-US" altLang="ja-JP" sz="1400" b="1" dirty="0">
                <a:solidFill>
                  <a:srgbClr val="2E2E38"/>
                </a:solidFill>
                <a:latin typeface="Meiryo UI"/>
                <a:ea typeface="Meiryo UI"/>
              </a:rPr>
              <a:t> ※</a:t>
            </a:r>
            <a:r>
              <a:rPr kumimoji="1" lang="ja-JP" altLang="en-US" sz="1400" b="1" dirty="0">
                <a:solidFill>
                  <a:srgbClr val="2E2E38"/>
                </a:solidFill>
                <a:latin typeface="Meiryo UI"/>
                <a:ea typeface="Meiryo UI"/>
              </a:rPr>
              <a:t>一例</a:t>
            </a:r>
            <a:endParaRPr kumimoji="1" lang="en-US" altLang="ja-JP" sz="1400" b="1" dirty="0">
              <a:solidFill>
                <a:srgbClr val="2E2E38"/>
              </a:solidFill>
              <a:latin typeface="Meiryo UI"/>
              <a:ea typeface="Meiryo UI"/>
            </a:endParaRPr>
          </a:p>
          <a:p>
            <a:pPr marL="0" marR="0" lvl="0" indent="0" algn="l" defTabSz="914400" rtl="0" eaLnBrk="1" fontAlgn="base" latinLnBrk="0" hangingPunct="1">
              <a:lnSpc>
                <a:spcPct val="100000"/>
              </a:lnSpc>
              <a:spcBef>
                <a:spcPct val="0"/>
              </a:spcBef>
              <a:spcAft>
                <a:spcPts val="600"/>
              </a:spcAft>
              <a:buClr>
                <a:srgbClr val="747480"/>
              </a:buClr>
              <a:buSzTx/>
              <a:buFontTx/>
              <a:buNone/>
              <a:tabLst/>
              <a:defRPr/>
            </a:pPr>
            <a:r>
              <a:rPr kumimoji="1" lang="ja-JP" altLang="en-US" sz="1400" b="1" dirty="0">
                <a:solidFill>
                  <a:srgbClr val="2E2E38"/>
                </a:solidFill>
                <a:latin typeface="Meiryo UI"/>
                <a:ea typeface="Meiryo UI"/>
              </a:rPr>
              <a:t>庫内レイアウトおよび帳票処理の複雑化に伴う、業務効率の低下・スキルの属人化への対応</a:t>
            </a:r>
            <a:endParaRPr kumimoji="1" lang="en-US" altLang="ja-JP" sz="1400" b="1" i="0" u="none" strike="noStrike" kern="1200" cap="none" spc="0" normalizeH="0" baseline="0" noProof="0" dirty="0">
              <a:ln>
                <a:noFill/>
              </a:ln>
              <a:solidFill>
                <a:srgbClr val="2E2E38"/>
              </a:solidFill>
              <a:effectLst/>
              <a:uLnTx/>
              <a:uFillTx/>
              <a:latin typeface="Meiryo UI"/>
              <a:ea typeface="Meiryo UI"/>
              <a:cs typeface="+mn-cs"/>
            </a:endParaRPr>
          </a:p>
        </p:txBody>
      </p:sp>
    </p:spTree>
    <p:extLst>
      <p:ext uri="{BB962C8B-B14F-4D97-AF65-F5344CB8AC3E}">
        <p14:creationId xmlns:p14="http://schemas.microsoft.com/office/powerpoint/2010/main" val="3830016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593C0-4D0A-F489-40A8-17D11CD04B14}"/>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2722A39-AED8-04D6-3522-76AA7D1A7693}"/>
              </a:ext>
            </a:extLst>
          </p:cNvPr>
          <p:cNvSpPr>
            <a:spLocks noGrp="1"/>
          </p:cNvSpPr>
          <p:nvPr>
            <p:ph type="sldNum" sz="quarter" idx="12"/>
          </p:nvPr>
        </p:nvSpPr>
        <p:spPr/>
        <p:txBody>
          <a:bodyPr/>
          <a:lstStyle/>
          <a:p>
            <a:pPr defTabSz="781903" fontAlgn="base">
              <a:spcBef>
                <a:spcPct val="0"/>
              </a:spcBef>
              <a:spcAft>
                <a:spcPct val="0"/>
              </a:spcAft>
              <a:defRPr/>
            </a:pPr>
            <a:fld id="{F6C2E01A-B428-4AA5-B116-BB9AC8521681}" type="slidenum">
              <a:rPr kumimoji="1" lang="en-US" altLang="ja-JP" sz="1131">
                <a:solidFill>
                  <a:srgbClr val="000000"/>
                </a:solidFill>
                <a:latin typeface="EYInterstate Light" pitchFamily="2" charset="0"/>
                <a:ea typeface="ＭＳ Ｐゴシック" pitchFamily="50" charset="-128"/>
              </a:rPr>
              <a:pPr defTabSz="781903" fontAlgn="base">
                <a:spcBef>
                  <a:spcPct val="0"/>
                </a:spcBef>
                <a:spcAft>
                  <a:spcPct val="0"/>
                </a:spcAft>
                <a:defRPr/>
              </a:pPr>
              <a:t>9</a:t>
            </a:fld>
            <a:endParaRPr kumimoji="1" lang="en-US" altLang="ja-JP" sz="1131">
              <a:solidFill>
                <a:srgbClr val="000000"/>
              </a:solidFill>
              <a:latin typeface="EYInterstate Light" pitchFamily="2" charset="0"/>
              <a:ea typeface="ＭＳ Ｐゴシック" pitchFamily="50" charset="-128"/>
            </a:endParaRPr>
          </a:p>
        </p:txBody>
      </p:sp>
      <p:graphicFrame>
        <p:nvGraphicFramePr>
          <p:cNvPr id="12" name="表 11">
            <a:extLst>
              <a:ext uri="{FF2B5EF4-FFF2-40B4-BE49-F238E27FC236}">
                <a16:creationId xmlns:a16="http://schemas.microsoft.com/office/drawing/2014/main" id="{8B14DC89-621F-C526-88C8-3A35607B1A67}"/>
              </a:ext>
            </a:extLst>
          </p:cNvPr>
          <p:cNvGraphicFramePr>
            <a:graphicFrameLocks noGrp="1"/>
          </p:cNvGraphicFramePr>
          <p:nvPr>
            <p:extLst>
              <p:ext uri="{D42A27DB-BD31-4B8C-83A1-F6EECF244321}">
                <p14:modId xmlns:p14="http://schemas.microsoft.com/office/powerpoint/2010/main" val="3157028829"/>
              </p:ext>
            </p:extLst>
          </p:nvPr>
        </p:nvGraphicFramePr>
        <p:xfrm>
          <a:off x="270253" y="841634"/>
          <a:ext cx="4309003" cy="1768724"/>
        </p:xfrm>
        <a:graphic>
          <a:graphicData uri="http://schemas.openxmlformats.org/drawingml/2006/table">
            <a:tbl>
              <a:tblPr firstRow="1" bandRow="1">
                <a:tableStyleId>{F2DE63D5-997A-4646-A377-4702673A728D}</a:tableStyleId>
              </a:tblPr>
              <a:tblGrid>
                <a:gridCol w="705419">
                  <a:extLst>
                    <a:ext uri="{9D8B030D-6E8A-4147-A177-3AD203B41FA5}">
                      <a16:colId xmlns:a16="http://schemas.microsoft.com/office/drawing/2014/main" val="2462314560"/>
                    </a:ext>
                  </a:extLst>
                </a:gridCol>
                <a:gridCol w="671894">
                  <a:extLst>
                    <a:ext uri="{9D8B030D-6E8A-4147-A177-3AD203B41FA5}">
                      <a16:colId xmlns:a16="http://schemas.microsoft.com/office/drawing/2014/main" val="1247930542"/>
                    </a:ext>
                  </a:extLst>
                </a:gridCol>
                <a:gridCol w="2931690">
                  <a:extLst>
                    <a:ext uri="{9D8B030D-6E8A-4147-A177-3AD203B41FA5}">
                      <a16:colId xmlns:a16="http://schemas.microsoft.com/office/drawing/2014/main" val="1547864662"/>
                    </a:ext>
                  </a:extLst>
                </a:gridCol>
              </a:tblGrid>
              <a:tr h="239132">
                <a:tc rowSpan="2">
                  <a:txBody>
                    <a:bodyPr/>
                    <a:lstStyle/>
                    <a:p>
                      <a:pPr algn="ctr"/>
                      <a:r>
                        <a:rPr kumimoji="1" lang="ja-JP" altLang="en-US" sz="900" b="0">
                          <a:solidFill>
                            <a:schemeClr val="bg1"/>
                          </a:solidFill>
                          <a:latin typeface="Meiryo UI" panose="020B0604030504040204" pitchFamily="50" charset="-128"/>
                          <a:ea typeface="Meiryo UI" panose="020B0604030504040204" pitchFamily="50" charset="-128"/>
                        </a:rPr>
                        <a:t>計画概要</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F7F7F"/>
                    </a:solidFill>
                  </a:tcPr>
                </a:tc>
                <a:tc>
                  <a:txBody>
                    <a:bodyPr/>
                    <a:lstStyle/>
                    <a:p>
                      <a:pPr algn="ctr"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事業期間</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交付決定通知日　～　令和</a:t>
                      </a:r>
                      <a:r>
                        <a:rPr kumimoji="1" lang="en-US" altLang="ja-JP" sz="900" b="0" dirty="0">
                          <a:solidFill>
                            <a:schemeClr val="tx1"/>
                          </a:solidFill>
                          <a:latin typeface="Meiryo UI" panose="020B0604030504040204" pitchFamily="50" charset="-128"/>
                          <a:ea typeface="Meiryo UI" panose="020B0604030504040204" pitchFamily="50" charset="-128"/>
                        </a:rPr>
                        <a:t>9</a:t>
                      </a:r>
                      <a:r>
                        <a:rPr kumimoji="1" lang="ja-JP" altLang="en-US" sz="900" b="0" dirty="0">
                          <a:solidFill>
                            <a:schemeClr val="tx1"/>
                          </a:solidFill>
                          <a:latin typeface="Meiryo UI" panose="020B0604030504040204" pitchFamily="50" charset="-128"/>
                          <a:ea typeface="Meiryo UI" panose="020B0604030504040204" pitchFamily="50" charset="-128"/>
                        </a:rPr>
                        <a:t>年</a:t>
                      </a:r>
                      <a:r>
                        <a:rPr kumimoji="1" lang="en-US" altLang="ja-JP" sz="900" b="0" dirty="0">
                          <a:solidFill>
                            <a:schemeClr val="tx1"/>
                          </a:solidFill>
                          <a:latin typeface="Meiryo UI" panose="020B0604030504040204" pitchFamily="50" charset="-128"/>
                          <a:ea typeface="Meiryo UI" panose="020B0604030504040204" pitchFamily="50" charset="-128"/>
                        </a:rPr>
                        <a:t>2</a:t>
                      </a:r>
                      <a:r>
                        <a:rPr kumimoji="1" lang="ja-JP" altLang="en-US" sz="900" b="0" dirty="0">
                          <a:solidFill>
                            <a:schemeClr val="tx1"/>
                          </a:solidFill>
                          <a:latin typeface="Meiryo UI" panose="020B0604030504040204" pitchFamily="50" charset="-128"/>
                          <a:ea typeface="Meiryo UI" panose="020B0604030504040204" pitchFamily="50" charset="-128"/>
                        </a:rPr>
                        <a:t>月</a:t>
                      </a:r>
                      <a:r>
                        <a:rPr kumimoji="1" lang="en-US" altLang="ja-JP" sz="900" b="0" dirty="0">
                          <a:solidFill>
                            <a:schemeClr val="tx1"/>
                          </a:solidFill>
                          <a:latin typeface="Meiryo UI" panose="020B0604030504040204" pitchFamily="50" charset="-128"/>
                          <a:ea typeface="Meiryo UI" panose="020B0604030504040204" pitchFamily="50" charset="-128"/>
                        </a:rPr>
                        <a:t>28</a:t>
                      </a:r>
                      <a:r>
                        <a:rPr kumimoji="1" lang="ja-JP" altLang="en-US" sz="900" b="0" dirty="0">
                          <a:solidFill>
                            <a:schemeClr val="tx1"/>
                          </a:solidFill>
                          <a:latin typeface="Meiryo UI" panose="020B0604030504040204" pitchFamily="50" charset="-128"/>
                          <a:ea typeface="Meiryo UI" panose="020B0604030504040204" pitchFamily="50" charset="-128"/>
                        </a:rPr>
                        <a:t>日</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5996569"/>
                  </a:ext>
                </a:extLst>
              </a:tr>
              <a:tr h="1529592">
                <a:tc vMerge="1">
                  <a:txBody>
                    <a:bodyPr/>
                    <a:lstStyle/>
                    <a:p>
                      <a:endParaRPr kumimoji="1" lang="ja-JP" altLang="en-US"/>
                    </a:p>
                  </a:txBody>
                  <a:tcPr>
                    <a:lnT w="6350" cap="flat" cmpd="sng" algn="ctr">
                      <a:noFill/>
                      <a:prstDash val="solid"/>
                      <a:miter lim="800000"/>
                    </a:lnT>
                  </a:tcPr>
                </a:tc>
                <a:tc>
                  <a:txBody>
                    <a:bodyPr/>
                    <a:lstStyle/>
                    <a:p>
                      <a:pPr algn="ctr" fontAlgn="ctr"/>
                      <a:r>
                        <a:rPr kumimoji="1" lang="ja-JP" altLang="en-US" sz="900" b="0">
                          <a:solidFill>
                            <a:schemeClr val="tx1"/>
                          </a:solidFill>
                          <a:latin typeface="Meiryo UI" panose="020B0604030504040204" pitchFamily="50" charset="-128"/>
                          <a:ea typeface="Meiryo UI" panose="020B0604030504040204" pitchFamily="50" charset="-128"/>
                        </a:rPr>
                        <a:t>計画概要</a:t>
                      </a:r>
                      <a:endParaRPr kumimoji="1" lang="en-US" altLang="ja-JP" sz="900" b="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dirty="0">
                          <a:solidFill>
                            <a:schemeClr val="tx1"/>
                          </a:solidFill>
                          <a:latin typeface="Meiryo UI" panose="020B0604030504040204" pitchFamily="50" charset="-128"/>
                          <a:ea typeface="Meiryo UI" panose="020B0604030504040204" pitchFamily="50" charset="-128"/>
                        </a:rPr>
                        <a:t>XXX</a:t>
                      </a:r>
                      <a:r>
                        <a:rPr kumimoji="1" lang="ja-JP" altLang="en-US" sz="900" b="0" dirty="0">
                          <a:solidFill>
                            <a:schemeClr val="tx1"/>
                          </a:solidFill>
                          <a:latin typeface="Meiryo UI" panose="020B0604030504040204" pitchFamily="50" charset="-128"/>
                          <a:ea typeface="Meiryo UI" panose="020B0604030504040204" pitchFamily="50" charset="-128"/>
                        </a:rPr>
                        <a:t>システム株式会社と連携し、入荷貨物・出荷貨物を管理するシステムを開発・導入。</a:t>
                      </a:r>
                      <a:endParaRPr kumimoji="1" lang="en-US" altLang="ja-JP" sz="900" b="0"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b="0" dirty="0">
                          <a:solidFill>
                            <a:schemeClr val="tx1"/>
                          </a:solidFill>
                          <a:latin typeface="Meiryo UI" panose="020B0604030504040204" pitchFamily="50" charset="-128"/>
                          <a:ea typeface="Meiryo UI" panose="020B0604030504040204" pitchFamily="50" charset="-128"/>
                        </a:rPr>
                        <a:t>また、</a:t>
                      </a:r>
                      <a:r>
                        <a:rPr kumimoji="1" lang="en-US" altLang="ja-JP" sz="900" b="0" dirty="0">
                          <a:solidFill>
                            <a:schemeClr val="tx1"/>
                          </a:solidFill>
                          <a:latin typeface="Meiryo UI" panose="020B0604030504040204" pitchFamily="50" charset="-128"/>
                          <a:ea typeface="Meiryo UI" panose="020B0604030504040204" pitchFamily="50" charset="-128"/>
                        </a:rPr>
                        <a:t>YYY</a:t>
                      </a:r>
                      <a:r>
                        <a:rPr kumimoji="1" lang="ja-JP" altLang="en-US" sz="900" b="0" dirty="0">
                          <a:solidFill>
                            <a:schemeClr val="tx1"/>
                          </a:solidFill>
                          <a:latin typeface="Meiryo UI" panose="020B0604030504040204" pitchFamily="50" charset="-128"/>
                          <a:ea typeface="Meiryo UI" panose="020B0604030504040204" pitchFamily="50" charset="-128"/>
                        </a:rPr>
                        <a:t>工業株式会社と連携し、このシステムと連動したハンディ機器の導入と</a:t>
                      </a:r>
                      <a:r>
                        <a:rPr kumimoji="1" lang="en-US" altLang="ja-JP" sz="900" b="0" dirty="0">
                          <a:solidFill>
                            <a:schemeClr val="tx1"/>
                          </a:solidFill>
                          <a:latin typeface="Meiryo UI" panose="020B0604030504040204" pitchFamily="50" charset="-128"/>
                          <a:ea typeface="Meiryo UI" panose="020B0604030504040204" pitchFamily="50" charset="-128"/>
                        </a:rPr>
                        <a:t>QR</a:t>
                      </a:r>
                      <a:r>
                        <a:rPr kumimoji="1" lang="ja-JP" altLang="en-US" sz="900" b="0" dirty="0">
                          <a:solidFill>
                            <a:schemeClr val="tx1"/>
                          </a:solidFill>
                          <a:latin typeface="Meiryo UI" panose="020B0604030504040204" pitchFamily="50" charset="-128"/>
                          <a:ea typeface="Meiryo UI" panose="020B0604030504040204" pitchFamily="50" charset="-128"/>
                        </a:rPr>
                        <a:t>コードによる在庫管理により、商品確認を容易かつ高精度に行えるようにする</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4332016"/>
                  </a:ext>
                </a:extLst>
              </a:tr>
            </a:tbl>
          </a:graphicData>
        </a:graphic>
      </p:graphicFrame>
      <p:graphicFrame>
        <p:nvGraphicFramePr>
          <p:cNvPr id="13" name="表 12">
            <a:extLst>
              <a:ext uri="{FF2B5EF4-FFF2-40B4-BE49-F238E27FC236}">
                <a16:creationId xmlns:a16="http://schemas.microsoft.com/office/drawing/2014/main" id="{74DBAEFE-28AA-C59C-7D9C-7054144FCF21}"/>
              </a:ext>
            </a:extLst>
          </p:cNvPr>
          <p:cNvGraphicFramePr>
            <a:graphicFrameLocks noGrp="1"/>
          </p:cNvGraphicFramePr>
          <p:nvPr>
            <p:extLst>
              <p:ext uri="{D42A27DB-BD31-4B8C-83A1-F6EECF244321}">
                <p14:modId xmlns:p14="http://schemas.microsoft.com/office/powerpoint/2010/main" val="2692962833"/>
              </p:ext>
            </p:extLst>
          </p:nvPr>
        </p:nvGraphicFramePr>
        <p:xfrm>
          <a:off x="270253" y="2610358"/>
          <a:ext cx="4309004" cy="4082036"/>
        </p:xfrm>
        <a:graphic>
          <a:graphicData uri="http://schemas.openxmlformats.org/drawingml/2006/table">
            <a:tbl>
              <a:tblPr firstRow="1" bandRow="1">
                <a:tableStyleId>{F2DE63D5-997A-4646-A377-4702673A728D}</a:tableStyleId>
              </a:tblPr>
              <a:tblGrid>
                <a:gridCol w="705419">
                  <a:extLst>
                    <a:ext uri="{9D8B030D-6E8A-4147-A177-3AD203B41FA5}">
                      <a16:colId xmlns:a16="http://schemas.microsoft.com/office/drawing/2014/main" val="4169196622"/>
                    </a:ext>
                  </a:extLst>
                </a:gridCol>
                <a:gridCol w="671894">
                  <a:extLst>
                    <a:ext uri="{9D8B030D-6E8A-4147-A177-3AD203B41FA5}">
                      <a16:colId xmlns:a16="http://schemas.microsoft.com/office/drawing/2014/main" val="1919243570"/>
                    </a:ext>
                  </a:extLst>
                </a:gridCol>
                <a:gridCol w="2931691">
                  <a:extLst>
                    <a:ext uri="{9D8B030D-6E8A-4147-A177-3AD203B41FA5}">
                      <a16:colId xmlns:a16="http://schemas.microsoft.com/office/drawing/2014/main" val="2621254090"/>
                    </a:ext>
                  </a:extLst>
                </a:gridCol>
              </a:tblGrid>
              <a:tr h="1020509">
                <a:tc>
                  <a:txBody>
                    <a:bodyPr/>
                    <a:lstStyle/>
                    <a:p>
                      <a:pPr algn="ctr"/>
                      <a:r>
                        <a:rPr kumimoji="1" lang="ja-JP" altLang="en-US" sz="900" b="0">
                          <a:solidFill>
                            <a:schemeClr val="bg1"/>
                          </a:solidFill>
                          <a:latin typeface="Meiryo UI" panose="020B0604030504040204" pitchFamily="50" charset="-128"/>
                          <a:ea typeface="Meiryo UI" panose="020B0604030504040204" pitchFamily="50" charset="-128"/>
                        </a:rPr>
                        <a:t>効果検証</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marL="0" marR="0" lvl="0" indent="0" algn="ctr" defTabSz="1008126" rtl="0" eaLnBrk="1" fontAlgn="auto" latinLnBrk="0" hangingPunct="1">
                        <a:lnSpc>
                          <a:spcPct val="100000"/>
                        </a:lnSpc>
                        <a:spcBef>
                          <a:spcPts val="0"/>
                        </a:spcBef>
                        <a:spcAft>
                          <a:spcPts val="0"/>
                        </a:spcAft>
                        <a:buClrTx/>
                        <a:buSzTx/>
                        <a:buFontTx/>
                        <a:buNone/>
                        <a:tabLst/>
                        <a:defRPr/>
                      </a:pPr>
                      <a:r>
                        <a:rPr lang="ja-JP" altLang="en-US" sz="900" b="0" i="0" u="none" strike="noStrike">
                          <a:solidFill>
                            <a:srgbClr val="000000"/>
                          </a:solidFill>
                          <a:effectLst/>
                          <a:latin typeface="Meiryo UI" panose="020B0604030504040204" pitchFamily="50" charset="-128"/>
                          <a:ea typeface="Meiryo UI" panose="020B0604030504040204" pitchFamily="50" charset="-128"/>
                        </a:rPr>
                        <a:t>物流</a:t>
                      </a:r>
                      <a:r>
                        <a:rPr lang="en-US" altLang="ja-JP" sz="900" b="0" i="0" u="none" strike="noStrike">
                          <a:solidFill>
                            <a:srgbClr val="000000"/>
                          </a:solidFill>
                          <a:effectLst/>
                          <a:latin typeface="Meiryo UI" panose="020B0604030504040204" pitchFamily="50" charset="-128"/>
                          <a:ea typeface="Meiryo UI" panose="020B0604030504040204" pitchFamily="50" charset="-128"/>
                        </a:rPr>
                        <a:t>DX</a:t>
                      </a:r>
                      <a:r>
                        <a:rPr lang="ja-JP" altLang="en-US" sz="900" b="0" i="0" u="none" strike="noStrike">
                          <a:solidFill>
                            <a:srgbClr val="000000"/>
                          </a:solidFill>
                          <a:effectLst/>
                          <a:latin typeface="Meiryo UI" panose="020B0604030504040204" pitchFamily="50" charset="-128"/>
                          <a:ea typeface="Meiryo UI" panose="020B0604030504040204" pitchFamily="50" charset="-128"/>
                        </a:rPr>
                        <a:t>の効果検証方法</a:t>
                      </a:r>
                      <a:endParaRPr lang="en-US" altLang="ja-JP" sz="900" b="0" i="0" u="none" strike="noStrike">
                        <a:solidFill>
                          <a:srgbClr val="000000"/>
                        </a:solidFill>
                        <a:effectLst/>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仕分け作業の時間と誤ピック発生件数をシステム導入の前後で比較することにより、効果を検証する</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7467360"/>
                  </a:ext>
                </a:extLst>
              </a:tr>
              <a:tr h="1020509">
                <a:tc rowSpan="3">
                  <a:txBody>
                    <a:bodyPr/>
                    <a:lstStyle/>
                    <a:p>
                      <a:pPr algn="ctr"/>
                      <a:r>
                        <a:rPr kumimoji="1" lang="ja-JP" altLang="en-US" sz="900" b="0" dirty="0">
                          <a:solidFill>
                            <a:schemeClr val="bg1"/>
                          </a:solidFill>
                          <a:latin typeface="Meiryo UI" panose="020B0604030504040204" pitchFamily="50" charset="-128"/>
                          <a:ea typeface="Meiryo UI" panose="020B0604030504040204" pitchFamily="50" charset="-128"/>
                        </a:rPr>
                        <a:t>今後の</a:t>
                      </a:r>
                      <a:endParaRPr kumimoji="1" lang="en-US" altLang="ja-JP" sz="900" b="0" dirty="0">
                        <a:solidFill>
                          <a:schemeClr val="bg1"/>
                        </a:solidFill>
                        <a:latin typeface="Meiryo UI" panose="020B0604030504040204" pitchFamily="50" charset="-128"/>
                        <a:ea typeface="Meiryo UI" panose="020B0604030504040204" pitchFamily="50" charset="-128"/>
                      </a:endParaRPr>
                    </a:p>
                    <a:p>
                      <a:pPr algn="ctr"/>
                      <a:r>
                        <a:rPr kumimoji="1" lang="ja-JP" altLang="en-US" sz="900" b="0" dirty="0">
                          <a:solidFill>
                            <a:schemeClr val="bg1"/>
                          </a:solidFill>
                          <a:latin typeface="Meiryo UI" panose="020B0604030504040204" pitchFamily="50" charset="-128"/>
                          <a:ea typeface="Meiryo UI" panose="020B0604030504040204" pitchFamily="50" charset="-128"/>
                        </a:rPr>
                        <a:t>展望</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DX</a:t>
                      </a:r>
                      <a:r>
                        <a:rPr kumimoji="1" lang="ja-JP" altLang="en-US" sz="900" b="0" dirty="0">
                          <a:solidFill>
                            <a:schemeClr val="tx1"/>
                          </a:solidFill>
                          <a:latin typeface="Meiryo UI" panose="020B0604030504040204" pitchFamily="50" charset="-128"/>
                          <a:ea typeface="Meiryo UI" panose="020B0604030504040204" pitchFamily="50" charset="-128"/>
                        </a:rPr>
                        <a:t>施策</a:t>
                      </a:r>
                    </a:p>
                    <a:p>
                      <a:pPr algn="ctr"/>
                      <a:r>
                        <a:rPr kumimoji="1" lang="ja-JP" altLang="en-US" sz="900" b="0" dirty="0">
                          <a:solidFill>
                            <a:schemeClr val="tx1"/>
                          </a:solidFill>
                          <a:latin typeface="Meiryo UI" panose="020B0604030504040204" pitchFamily="50" charset="-128"/>
                          <a:ea typeface="Meiryo UI" panose="020B0604030504040204" pitchFamily="50" charset="-128"/>
                        </a:rPr>
                        <a:t>（継続性・</a:t>
                      </a:r>
                    </a:p>
                    <a:p>
                      <a:pPr algn="ctr"/>
                      <a:r>
                        <a:rPr kumimoji="1" lang="ja-JP" altLang="en-US" sz="900" b="0" dirty="0">
                          <a:solidFill>
                            <a:schemeClr val="tx1"/>
                          </a:solidFill>
                          <a:latin typeface="Meiryo UI" panose="020B0604030504040204" pitchFamily="50" charset="-128"/>
                          <a:ea typeface="Meiryo UI" panose="020B0604030504040204" pitchFamily="50" charset="-128"/>
                        </a:rPr>
                        <a:t>展開性）</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システムの導入後の効果を取り纏め、他の拠点にも展開することで、弊社全体の業務効率化を図る</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0038257"/>
                  </a:ext>
                </a:extLst>
              </a:tr>
              <a:tr h="1020509">
                <a:tc vMerge="1">
                  <a:txBody>
                    <a:bodyPr/>
                    <a:lstStyle/>
                    <a:p>
                      <a:pPr algn="ctr"/>
                      <a:endParaRPr kumimoji="1" lang="ja-JP" altLang="en-US" sz="900" b="0">
                        <a:solidFill>
                          <a:schemeClr val="bg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人材に関する施策</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本事業により作業の効率化を実現し、社員の労働時間を短縮することで、働き方を改善する。また、生産性の向上に伴う待遇改善も図る</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6859323"/>
                  </a:ext>
                </a:extLst>
              </a:tr>
              <a:tr h="1020509">
                <a:tc vMerge="1">
                  <a:txBody>
                    <a:bodyPr/>
                    <a:lstStyle/>
                    <a:p>
                      <a:endParaRPr dirty="0"/>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地域活性化に資する施策</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更なる雇用を創出し、地域の働き口となることで、地域経済の活性化に貢献する</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6055528"/>
                  </a:ext>
                </a:extLst>
              </a:tr>
            </a:tbl>
          </a:graphicData>
        </a:graphic>
      </p:graphicFrame>
      <p:sp>
        <p:nvSpPr>
          <p:cNvPr id="3" name="正方形/長方形 2">
            <a:extLst>
              <a:ext uri="{FF2B5EF4-FFF2-40B4-BE49-F238E27FC236}">
                <a16:creationId xmlns:a16="http://schemas.microsoft.com/office/drawing/2014/main" id="{DCD72F5E-6A25-E32D-6BB9-72DF02697A7F}"/>
              </a:ext>
            </a:extLst>
          </p:cNvPr>
          <p:cNvSpPr/>
          <p:nvPr/>
        </p:nvSpPr>
        <p:spPr>
          <a:xfrm>
            <a:off x="6712858" y="165606"/>
            <a:ext cx="2168146" cy="399142"/>
          </a:xfrm>
          <a:prstGeom prst="rect">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bg1"/>
                </a:solidFill>
                <a:latin typeface="Meiryo UI" panose="020B0604030504040204" pitchFamily="50" charset="-128"/>
                <a:ea typeface="Meiryo UI" panose="020B0604030504040204" pitchFamily="50" charset="-128"/>
              </a:rPr>
              <a:t>磨き上げ例（</a:t>
            </a:r>
            <a:r>
              <a:rPr kumimoji="1" lang="en-US" altLang="ja-JP" dirty="0">
                <a:solidFill>
                  <a:schemeClr val="bg1"/>
                </a:solidFill>
                <a:latin typeface="Meiryo UI" panose="020B0604030504040204" pitchFamily="50" charset="-128"/>
                <a:ea typeface="Meiryo UI" panose="020B0604030504040204" pitchFamily="50" charset="-128"/>
              </a:rPr>
              <a:t>2/2</a:t>
            </a:r>
            <a:r>
              <a:rPr kumimoji="1" lang="ja-JP" altLang="en-US" dirty="0">
                <a:solidFill>
                  <a:schemeClr val="bg1"/>
                </a:solidFill>
                <a:latin typeface="Meiryo UI" panose="020B0604030504040204" pitchFamily="50" charset="-128"/>
                <a:ea typeface="Meiryo UI" panose="020B0604030504040204" pitchFamily="50" charset="-128"/>
              </a:rPr>
              <a:t>）</a:t>
            </a:r>
          </a:p>
        </p:txBody>
      </p:sp>
      <p:sp>
        <p:nvSpPr>
          <p:cNvPr id="5" name="吹き出し: 四角形 4">
            <a:extLst>
              <a:ext uri="{FF2B5EF4-FFF2-40B4-BE49-F238E27FC236}">
                <a16:creationId xmlns:a16="http://schemas.microsoft.com/office/drawing/2014/main" id="{55D86B3A-4DDA-7CC2-C041-C95BF1EB9391}"/>
              </a:ext>
            </a:extLst>
          </p:cNvPr>
          <p:cNvSpPr/>
          <p:nvPr/>
        </p:nvSpPr>
        <p:spPr>
          <a:xfrm>
            <a:off x="4759230" y="825102"/>
            <a:ext cx="4121772" cy="1279743"/>
          </a:xfrm>
          <a:prstGeom prst="wedgeRectCallout">
            <a:avLst>
              <a:gd name="adj1" fmla="val -57545"/>
              <a:gd name="adj2" fmla="val 31183"/>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ts val="600"/>
              </a:spcAft>
              <a:buClr>
                <a:srgbClr val="747480"/>
              </a:buClr>
              <a:buSzTx/>
              <a:buFontTx/>
              <a:buNone/>
              <a:tabLst/>
              <a:defRPr/>
            </a:pPr>
            <a:r>
              <a:rPr kumimoji="1" lang="ja-JP" altLang="en-US" sz="1400" b="1" i="0" u="none" strike="noStrike" kern="1200" cap="none" spc="0" normalizeH="0" baseline="0" noProof="0" dirty="0">
                <a:ln>
                  <a:noFill/>
                </a:ln>
                <a:solidFill>
                  <a:srgbClr val="2E2E38"/>
                </a:solidFill>
                <a:effectLst/>
                <a:uLnTx/>
                <a:uFillTx/>
                <a:latin typeface="Meiryo UI"/>
                <a:ea typeface="Meiryo UI"/>
                <a:cs typeface="+mn-cs"/>
              </a:rPr>
              <a:t>＜記載のポイント：計画概要＞</a:t>
            </a:r>
            <a:endParaRPr kumimoji="1" lang="en-US" altLang="ja-JP" sz="1400" b="1" i="0" u="none" strike="noStrike" kern="1200" cap="none" spc="0" normalizeH="0" baseline="0" noProof="0" dirty="0">
              <a:ln>
                <a:noFill/>
              </a:ln>
              <a:solidFill>
                <a:srgbClr val="2E2E38"/>
              </a:solidFill>
              <a:effectLst/>
              <a:uLnTx/>
              <a:uFillTx/>
              <a:latin typeface="Meiryo UI"/>
              <a:ea typeface="Meiryo UI"/>
              <a:cs typeface="+mn-cs"/>
            </a:endParaRPr>
          </a:p>
          <a:p>
            <a:pPr marL="285750" marR="0" lvl="0" indent="-285750" algn="l" defTabSz="914400" rtl="0" eaLnBrk="1" fontAlgn="base" latinLnBrk="0" hangingPunct="1">
              <a:lnSpc>
                <a:spcPct val="100000"/>
              </a:lnSpc>
              <a:spcBef>
                <a:spcPct val="0"/>
              </a:spcBef>
              <a:spcAft>
                <a:spcPts val="600"/>
              </a:spcAft>
              <a:buClr>
                <a:srgbClr val="747480"/>
              </a:buClr>
              <a:buSzTx/>
              <a:buFont typeface="Arial" panose="020B0604020202020204" pitchFamily="34" charset="0"/>
              <a:buChar char="•"/>
              <a:tabLst/>
              <a:defRPr/>
            </a:pPr>
            <a:r>
              <a:rPr kumimoji="1" lang="ja-JP" altLang="en-US" sz="1400" i="0" u="none" strike="noStrike" kern="1200" cap="none" spc="0" normalizeH="0" baseline="0" noProof="0" dirty="0">
                <a:ln>
                  <a:noFill/>
                </a:ln>
                <a:solidFill>
                  <a:srgbClr val="2E2E38"/>
                </a:solidFill>
                <a:effectLst/>
                <a:uLnTx/>
                <a:uFillTx/>
                <a:latin typeface="Meiryo UI"/>
                <a:ea typeface="Meiryo UI"/>
                <a:cs typeface="+mn-cs"/>
              </a:rPr>
              <a:t>前段で記載した「背景」・「効果」と合致する内容かどうか、確認してください</a:t>
            </a:r>
          </a:p>
          <a:p>
            <a:pPr marL="285750" marR="0" lvl="0" indent="-285750" algn="l" defTabSz="914400" rtl="0" eaLnBrk="1" fontAlgn="base" latinLnBrk="0" hangingPunct="1">
              <a:lnSpc>
                <a:spcPct val="100000"/>
              </a:lnSpc>
              <a:spcBef>
                <a:spcPct val="0"/>
              </a:spcBef>
              <a:spcAft>
                <a:spcPts val="600"/>
              </a:spcAft>
              <a:buClr>
                <a:srgbClr val="747480"/>
              </a:buClr>
              <a:buSzTx/>
              <a:buFont typeface="Arial" panose="020B0604020202020204" pitchFamily="34" charset="0"/>
              <a:buChar char="•"/>
              <a:tabLst/>
              <a:defRPr/>
            </a:pPr>
            <a:r>
              <a:rPr kumimoji="1" lang="ja-JP" altLang="en-US" sz="1400" i="0" u="none" strike="noStrike" kern="1200" cap="none" spc="0" normalizeH="0" baseline="0" noProof="0" dirty="0">
                <a:ln>
                  <a:noFill/>
                </a:ln>
                <a:solidFill>
                  <a:srgbClr val="2E2E38"/>
                </a:solidFill>
                <a:effectLst/>
                <a:uLnTx/>
                <a:uFillTx/>
                <a:latin typeface="Meiryo UI"/>
                <a:ea typeface="Meiryo UI"/>
                <a:cs typeface="+mn-cs"/>
              </a:rPr>
              <a:t>導入に向けた貴社・委託先双方の具体的なアクションを記載してください</a:t>
            </a:r>
            <a:endParaRPr kumimoji="1" lang="en-US" altLang="ja-JP" sz="1400" i="0" u="none" strike="noStrike" kern="1200" cap="none" spc="0" normalizeH="0" baseline="0" noProof="0" dirty="0">
              <a:ln>
                <a:noFill/>
              </a:ln>
              <a:solidFill>
                <a:srgbClr val="2E2E38"/>
              </a:solidFill>
              <a:effectLst/>
              <a:uLnTx/>
              <a:uFillTx/>
              <a:latin typeface="Meiryo UI"/>
              <a:ea typeface="Meiryo UI"/>
              <a:cs typeface="+mn-cs"/>
            </a:endParaRPr>
          </a:p>
        </p:txBody>
      </p:sp>
      <p:sp>
        <p:nvSpPr>
          <p:cNvPr id="6" name="吹き出し: 四角形 5">
            <a:extLst>
              <a:ext uri="{FF2B5EF4-FFF2-40B4-BE49-F238E27FC236}">
                <a16:creationId xmlns:a16="http://schemas.microsoft.com/office/drawing/2014/main" id="{368D2A78-3547-9783-E4D9-EB55CD577A1A}"/>
              </a:ext>
            </a:extLst>
          </p:cNvPr>
          <p:cNvSpPr/>
          <p:nvPr/>
        </p:nvSpPr>
        <p:spPr>
          <a:xfrm>
            <a:off x="4759230" y="2194054"/>
            <a:ext cx="4121772" cy="761991"/>
          </a:xfrm>
          <a:prstGeom prst="wedgeRectCallout">
            <a:avLst>
              <a:gd name="adj1" fmla="val -57545"/>
              <a:gd name="adj2" fmla="val 31183"/>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ts val="600"/>
              </a:spcAft>
              <a:buClr>
                <a:srgbClr val="747480"/>
              </a:buClr>
              <a:buSzTx/>
              <a:buFontTx/>
              <a:buNone/>
              <a:tabLst/>
              <a:defRPr/>
            </a:pPr>
            <a:r>
              <a:rPr kumimoji="1" lang="ja-JP" altLang="en-US" sz="1400" b="1" i="0" u="none" strike="noStrike" kern="1200" cap="none" spc="0" normalizeH="0" baseline="0" noProof="0" dirty="0">
                <a:ln>
                  <a:noFill/>
                </a:ln>
                <a:solidFill>
                  <a:srgbClr val="2E2E38"/>
                </a:solidFill>
                <a:effectLst/>
                <a:uLnTx/>
                <a:uFillTx/>
                <a:latin typeface="Meiryo UI"/>
                <a:ea typeface="Meiryo UI"/>
                <a:cs typeface="+mn-cs"/>
              </a:rPr>
              <a:t>＜記載のポイント：物流</a:t>
            </a:r>
            <a:r>
              <a:rPr kumimoji="1" lang="en-US" altLang="ja-JP" sz="1400" b="1" i="0" u="none" strike="noStrike" kern="1200" cap="none" spc="0" normalizeH="0" baseline="0" noProof="0" dirty="0">
                <a:ln>
                  <a:noFill/>
                </a:ln>
                <a:solidFill>
                  <a:srgbClr val="2E2E38"/>
                </a:solidFill>
                <a:effectLst/>
                <a:uLnTx/>
                <a:uFillTx/>
                <a:latin typeface="Meiryo UI"/>
                <a:ea typeface="Meiryo UI"/>
                <a:cs typeface="+mn-cs"/>
              </a:rPr>
              <a:t>DX</a:t>
            </a:r>
            <a:r>
              <a:rPr kumimoji="1" lang="ja-JP" altLang="en-US" sz="1400" b="1" i="0" u="none" strike="noStrike" kern="1200" cap="none" spc="0" normalizeH="0" baseline="0" noProof="0" dirty="0">
                <a:ln>
                  <a:noFill/>
                </a:ln>
                <a:solidFill>
                  <a:srgbClr val="2E2E38"/>
                </a:solidFill>
                <a:effectLst/>
                <a:uLnTx/>
                <a:uFillTx/>
                <a:latin typeface="Meiryo UI"/>
                <a:ea typeface="Meiryo UI"/>
                <a:cs typeface="+mn-cs"/>
              </a:rPr>
              <a:t>の効果検証方法＞</a:t>
            </a:r>
            <a:endParaRPr kumimoji="1" lang="en-US" altLang="ja-JP" sz="1400" b="1" i="0" u="none" strike="noStrike" kern="1200" cap="none" spc="0" normalizeH="0" baseline="0" noProof="0" dirty="0">
              <a:ln>
                <a:noFill/>
              </a:ln>
              <a:solidFill>
                <a:srgbClr val="2E2E38"/>
              </a:solidFill>
              <a:effectLst/>
              <a:uLnTx/>
              <a:uFillTx/>
              <a:latin typeface="Meiryo UI"/>
              <a:ea typeface="Meiryo UI"/>
              <a:cs typeface="+mn-cs"/>
            </a:endParaRPr>
          </a:p>
          <a:p>
            <a:pPr marL="285750" marR="0" lvl="0" indent="-285750" algn="l" defTabSz="914400" rtl="0" eaLnBrk="1" fontAlgn="base" latinLnBrk="0" hangingPunct="1">
              <a:lnSpc>
                <a:spcPct val="100000"/>
              </a:lnSpc>
              <a:spcBef>
                <a:spcPct val="0"/>
              </a:spcBef>
              <a:spcAft>
                <a:spcPts val="600"/>
              </a:spcAft>
              <a:buClr>
                <a:srgbClr val="747480"/>
              </a:buClr>
              <a:buSzTx/>
              <a:buFont typeface="Arial" panose="020B0604020202020204" pitchFamily="34" charset="0"/>
              <a:buChar char="•"/>
              <a:tabLst/>
              <a:defRPr/>
            </a:pPr>
            <a:r>
              <a:rPr kumimoji="1" lang="ja-JP" altLang="en-US" sz="1400" i="0" u="none" strike="noStrike" kern="1200" cap="none" spc="0" normalizeH="0" baseline="0" noProof="0" dirty="0">
                <a:ln>
                  <a:noFill/>
                </a:ln>
                <a:solidFill>
                  <a:srgbClr val="2E2E38"/>
                </a:solidFill>
                <a:effectLst/>
                <a:uLnTx/>
                <a:uFillTx/>
                <a:latin typeface="Meiryo UI"/>
                <a:ea typeface="Meiryo UI"/>
                <a:cs typeface="+mn-cs"/>
              </a:rPr>
              <a:t>正しく効果検証を行うための具体的なプロセスやデータの取得方法・体制などを記載してください</a:t>
            </a:r>
            <a:endParaRPr kumimoji="1" lang="en-US" altLang="ja-JP" sz="1400" i="0" u="none" strike="noStrike" kern="1200" cap="none" spc="0" normalizeH="0" baseline="0" noProof="0" dirty="0">
              <a:ln>
                <a:noFill/>
              </a:ln>
              <a:solidFill>
                <a:srgbClr val="2E2E38"/>
              </a:solidFill>
              <a:effectLst/>
              <a:uLnTx/>
              <a:uFillTx/>
              <a:latin typeface="Meiryo UI"/>
              <a:ea typeface="Meiryo UI"/>
              <a:cs typeface="+mn-cs"/>
            </a:endParaRPr>
          </a:p>
        </p:txBody>
      </p:sp>
      <p:sp>
        <p:nvSpPr>
          <p:cNvPr id="7" name="吹き出し: 四角形 6">
            <a:extLst>
              <a:ext uri="{FF2B5EF4-FFF2-40B4-BE49-F238E27FC236}">
                <a16:creationId xmlns:a16="http://schemas.microsoft.com/office/drawing/2014/main" id="{34A18959-11BA-88D6-A799-C9ED140F6FD1}"/>
              </a:ext>
            </a:extLst>
          </p:cNvPr>
          <p:cNvSpPr/>
          <p:nvPr/>
        </p:nvSpPr>
        <p:spPr>
          <a:xfrm>
            <a:off x="4759230" y="3045255"/>
            <a:ext cx="4121772" cy="1488308"/>
          </a:xfrm>
          <a:prstGeom prst="wedgeRectCallout">
            <a:avLst>
              <a:gd name="adj1" fmla="val -57545"/>
              <a:gd name="adj2" fmla="val 31183"/>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ts val="600"/>
              </a:spcAft>
              <a:buClr>
                <a:srgbClr val="747480"/>
              </a:buClr>
              <a:buSzTx/>
              <a:buFontTx/>
              <a:buNone/>
              <a:tabLst/>
              <a:defRPr/>
            </a:pPr>
            <a:r>
              <a:rPr kumimoji="1" lang="ja-JP" altLang="en-US" sz="1400" b="1" i="0" u="none" strike="noStrike" kern="1200" cap="none" spc="0" normalizeH="0" baseline="0" noProof="0" dirty="0">
                <a:ln>
                  <a:noFill/>
                </a:ln>
                <a:solidFill>
                  <a:srgbClr val="2E2E38"/>
                </a:solidFill>
                <a:effectLst/>
                <a:uLnTx/>
                <a:uFillTx/>
                <a:latin typeface="Meiryo UI"/>
                <a:ea typeface="Meiryo UI"/>
                <a:cs typeface="+mn-cs"/>
              </a:rPr>
              <a:t>＜記載のポイント：</a:t>
            </a:r>
            <a:r>
              <a:rPr kumimoji="1" lang="en-US" altLang="ja-JP" sz="1400" b="1" i="0" u="none" strike="noStrike" kern="1200" cap="none" spc="0" normalizeH="0" baseline="0" noProof="0" dirty="0">
                <a:ln>
                  <a:noFill/>
                </a:ln>
                <a:solidFill>
                  <a:srgbClr val="2E2E38"/>
                </a:solidFill>
                <a:effectLst/>
                <a:uLnTx/>
                <a:uFillTx/>
                <a:latin typeface="Meiryo UI"/>
                <a:ea typeface="Meiryo UI"/>
                <a:cs typeface="+mn-cs"/>
              </a:rPr>
              <a:t>DX</a:t>
            </a:r>
            <a:r>
              <a:rPr kumimoji="1" lang="ja-JP" altLang="en-US" sz="1400" b="1" i="0" u="none" strike="noStrike" kern="1200" cap="none" spc="0" normalizeH="0" baseline="0" noProof="0" dirty="0">
                <a:ln>
                  <a:noFill/>
                </a:ln>
                <a:solidFill>
                  <a:srgbClr val="2E2E38"/>
                </a:solidFill>
                <a:effectLst/>
                <a:uLnTx/>
                <a:uFillTx/>
                <a:latin typeface="Meiryo UI"/>
                <a:ea typeface="Meiryo UI"/>
                <a:cs typeface="+mn-cs"/>
              </a:rPr>
              <a:t>施策（継続性・展開性）＞</a:t>
            </a:r>
            <a:endParaRPr kumimoji="1" lang="en-US" altLang="ja-JP" sz="1400" b="1" i="0" u="none" strike="noStrike" kern="1200" cap="none" spc="0" normalizeH="0" baseline="0" noProof="0" dirty="0">
              <a:ln>
                <a:noFill/>
              </a:ln>
              <a:solidFill>
                <a:srgbClr val="2E2E38"/>
              </a:solidFill>
              <a:effectLst/>
              <a:uLnTx/>
              <a:uFillTx/>
              <a:latin typeface="Meiryo UI"/>
              <a:ea typeface="Meiryo UI"/>
              <a:cs typeface="+mn-cs"/>
            </a:endParaRPr>
          </a:p>
          <a:p>
            <a:pPr marL="285750" marR="0" lvl="0" indent="-285750" algn="l" defTabSz="914400" rtl="0" eaLnBrk="1" fontAlgn="base" latinLnBrk="0" hangingPunct="1">
              <a:lnSpc>
                <a:spcPct val="100000"/>
              </a:lnSpc>
              <a:spcBef>
                <a:spcPct val="0"/>
              </a:spcBef>
              <a:spcAft>
                <a:spcPts val="600"/>
              </a:spcAft>
              <a:buClr>
                <a:srgbClr val="747480"/>
              </a:buClr>
              <a:buSzTx/>
              <a:buFont typeface="Arial" panose="020B0604020202020204" pitchFamily="34" charset="0"/>
              <a:buChar char="•"/>
              <a:tabLst/>
              <a:defRPr/>
            </a:pPr>
            <a:r>
              <a:rPr kumimoji="1" lang="ja-JP" altLang="en-US" sz="1400" i="0" u="none" strike="noStrike" kern="1200" cap="none" spc="0" normalizeH="0" baseline="0" noProof="0" dirty="0">
                <a:ln>
                  <a:noFill/>
                </a:ln>
                <a:solidFill>
                  <a:srgbClr val="2E2E38"/>
                </a:solidFill>
                <a:effectLst/>
                <a:uLnTx/>
                <a:uFillTx/>
                <a:latin typeface="Meiryo UI"/>
                <a:ea typeface="Meiryo UI"/>
                <a:cs typeface="+mn-cs"/>
              </a:rPr>
              <a:t>システムや機器の導入のみで取組を終えてしまうのではなく、システム・機器を上手く活用して期待される効果を実現するための道筋や、本取組で得た知見・事例を展開していく取組などについて記載してください</a:t>
            </a:r>
            <a:endParaRPr kumimoji="1" lang="en-US" altLang="ja-JP" sz="1400" i="0" u="none" strike="noStrike" kern="1200" cap="none" spc="0" normalizeH="0" baseline="0" noProof="0" dirty="0">
              <a:ln>
                <a:noFill/>
              </a:ln>
              <a:solidFill>
                <a:srgbClr val="2E2E38"/>
              </a:solidFill>
              <a:effectLst/>
              <a:uLnTx/>
              <a:uFillTx/>
              <a:latin typeface="Meiryo UI"/>
              <a:ea typeface="Meiryo UI"/>
              <a:cs typeface="+mn-cs"/>
            </a:endParaRPr>
          </a:p>
        </p:txBody>
      </p:sp>
      <p:sp>
        <p:nvSpPr>
          <p:cNvPr id="8" name="吹き出し: 四角形 7">
            <a:extLst>
              <a:ext uri="{FF2B5EF4-FFF2-40B4-BE49-F238E27FC236}">
                <a16:creationId xmlns:a16="http://schemas.microsoft.com/office/drawing/2014/main" id="{52C620F4-6772-2134-BD32-33AE1BF1270F}"/>
              </a:ext>
            </a:extLst>
          </p:cNvPr>
          <p:cNvSpPr/>
          <p:nvPr/>
        </p:nvSpPr>
        <p:spPr>
          <a:xfrm>
            <a:off x="4759230" y="4626479"/>
            <a:ext cx="4121772" cy="1015196"/>
          </a:xfrm>
          <a:prstGeom prst="wedgeRectCallout">
            <a:avLst>
              <a:gd name="adj1" fmla="val -57545"/>
              <a:gd name="adj2" fmla="val 31183"/>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ts val="600"/>
              </a:spcAft>
              <a:buClr>
                <a:srgbClr val="747480"/>
              </a:buClr>
              <a:buSzTx/>
              <a:buFontTx/>
              <a:buNone/>
              <a:tabLst/>
              <a:defRPr/>
            </a:pPr>
            <a:r>
              <a:rPr kumimoji="1" lang="ja-JP" altLang="en-US" sz="1400" b="1" i="0" u="none" strike="noStrike" kern="1200" cap="none" spc="0" normalizeH="0" baseline="0" noProof="0" dirty="0">
                <a:ln>
                  <a:noFill/>
                </a:ln>
                <a:solidFill>
                  <a:srgbClr val="2E2E38"/>
                </a:solidFill>
                <a:effectLst/>
                <a:uLnTx/>
                <a:uFillTx/>
                <a:latin typeface="Meiryo UI"/>
                <a:ea typeface="Meiryo UI"/>
                <a:cs typeface="+mn-cs"/>
              </a:rPr>
              <a:t>＜記載のポイント：人材に関する施策＞</a:t>
            </a:r>
            <a:endParaRPr kumimoji="1" lang="en-US" altLang="ja-JP" sz="1400" b="1" i="0" u="none" strike="noStrike" kern="1200" cap="none" spc="0" normalizeH="0" baseline="0" noProof="0" dirty="0">
              <a:ln>
                <a:noFill/>
              </a:ln>
              <a:solidFill>
                <a:srgbClr val="2E2E38"/>
              </a:solidFill>
              <a:effectLst/>
              <a:uLnTx/>
              <a:uFillTx/>
              <a:latin typeface="Meiryo UI"/>
              <a:ea typeface="Meiryo UI"/>
              <a:cs typeface="+mn-cs"/>
            </a:endParaRPr>
          </a:p>
          <a:p>
            <a:pPr marL="285750" marR="0" lvl="0" indent="-285750" algn="l" defTabSz="914400" rtl="0" eaLnBrk="1" fontAlgn="base" latinLnBrk="0" hangingPunct="1">
              <a:lnSpc>
                <a:spcPct val="100000"/>
              </a:lnSpc>
              <a:spcBef>
                <a:spcPct val="0"/>
              </a:spcBef>
              <a:spcAft>
                <a:spcPts val="600"/>
              </a:spcAft>
              <a:buClr>
                <a:srgbClr val="747480"/>
              </a:buClr>
              <a:buSzTx/>
              <a:buFont typeface="Arial" panose="020B0604020202020204" pitchFamily="34" charset="0"/>
              <a:buChar char="•"/>
              <a:tabLst/>
              <a:defRPr/>
            </a:pPr>
            <a:r>
              <a:rPr kumimoji="1" lang="ja-JP" altLang="en-US" sz="1400" i="0" u="none" strike="noStrike" kern="1200" cap="none" spc="0" normalizeH="0" baseline="0" noProof="0" dirty="0">
                <a:ln>
                  <a:noFill/>
                </a:ln>
                <a:solidFill>
                  <a:srgbClr val="2E2E38"/>
                </a:solidFill>
                <a:effectLst/>
                <a:uLnTx/>
                <a:uFillTx/>
                <a:latin typeface="Meiryo UI"/>
                <a:ea typeface="Meiryo UI"/>
                <a:cs typeface="+mn-cs"/>
              </a:rPr>
              <a:t>本事業を通して得られた効果を従業員に還元する展望を記載してください（賃金の上昇・待遇の改善・労働環境の改善　等）</a:t>
            </a:r>
            <a:endParaRPr kumimoji="1" lang="en-US" altLang="ja-JP" sz="1400" i="0" u="none" strike="noStrike" kern="1200" cap="none" spc="0" normalizeH="0" baseline="0" noProof="0" dirty="0">
              <a:ln>
                <a:noFill/>
              </a:ln>
              <a:solidFill>
                <a:srgbClr val="2E2E38"/>
              </a:solidFill>
              <a:effectLst/>
              <a:uLnTx/>
              <a:uFillTx/>
              <a:latin typeface="Meiryo UI"/>
              <a:ea typeface="Meiryo UI"/>
              <a:cs typeface="+mn-cs"/>
            </a:endParaRPr>
          </a:p>
        </p:txBody>
      </p:sp>
      <p:sp>
        <p:nvSpPr>
          <p:cNvPr id="9" name="吹き出し: 四角形 8">
            <a:extLst>
              <a:ext uri="{FF2B5EF4-FFF2-40B4-BE49-F238E27FC236}">
                <a16:creationId xmlns:a16="http://schemas.microsoft.com/office/drawing/2014/main" id="{DDC97725-82D3-907D-0B3C-6D045855D859}"/>
              </a:ext>
            </a:extLst>
          </p:cNvPr>
          <p:cNvSpPr/>
          <p:nvPr/>
        </p:nvSpPr>
        <p:spPr>
          <a:xfrm>
            <a:off x="4759230" y="5718880"/>
            <a:ext cx="4121772" cy="973513"/>
          </a:xfrm>
          <a:prstGeom prst="wedgeRectCallout">
            <a:avLst>
              <a:gd name="adj1" fmla="val -57545"/>
              <a:gd name="adj2" fmla="val 31183"/>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ts val="600"/>
              </a:spcAft>
              <a:buClr>
                <a:srgbClr val="747480"/>
              </a:buClr>
              <a:buSzTx/>
              <a:buFontTx/>
              <a:buNone/>
              <a:tabLst/>
              <a:defRPr/>
            </a:pPr>
            <a:r>
              <a:rPr kumimoji="1" lang="ja-JP" altLang="en-US" sz="1400" b="1" i="0" u="none" strike="noStrike" kern="1200" cap="none" spc="0" normalizeH="0" baseline="0" noProof="0" dirty="0">
                <a:ln>
                  <a:noFill/>
                </a:ln>
                <a:solidFill>
                  <a:srgbClr val="2E2E38"/>
                </a:solidFill>
                <a:effectLst/>
                <a:uLnTx/>
                <a:uFillTx/>
                <a:latin typeface="Meiryo UI"/>
                <a:ea typeface="Meiryo UI"/>
                <a:cs typeface="+mn-cs"/>
              </a:rPr>
              <a:t>＜記載のポイント：地域活性化＞</a:t>
            </a:r>
            <a:endParaRPr kumimoji="1" lang="en-US" altLang="ja-JP" sz="1400" b="1" i="0" u="none" strike="noStrike" kern="1200" cap="none" spc="0" normalizeH="0" baseline="0" noProof="0" dirty="0">
              <a:ln>
                <a:noFill/>
              </a:ln>
              <a:solidFill>
                <a:srgbClr val="2E2E38"/>
              </a:solidFill>
              <a:effectLst/>
              <a:uLnTx/>
              <a:uFillTx/>
              <a:latin typeface="Meiryo UI"/>
              <a:ea typeface="Meiryo UI"/>
              <a:cs typeface="+mn-cs"/>
            </a:endParaRPr>
          </a:p>
          <a:p>
            <a:pPr marL="285750" marR="0" lvl="0" indent="-285750" algn="l" defTabSz="914400" rtl="0" eaLnBrk="1" fontAlgn="base" latinLnBrk="0" hangingPunct="1">
              <a:lnSpc>
                <a:spcPct val="100000"/>
              </a:lnSpc>
              <a:spcBef>
                <a:spcPct val="0"/>
              </a:spcBef>
              <a:spcAft>
                <a:spcPts val="600"/>
              </a:spcAft>
              <a:buClr>
                <a:srgbClr val="747480"/>
              </a:buClr>
              <a:buSzTx/>
              <a:buFont typeface="Arial" panose="020B0604020202020204" pitchFamily="34" charset="0"/>
              <a:buChar char="•"/>
              <a:tabLst/>
              <a:defRPr/>
            </a:pPr>
            <a:r>
              <a:rPr kumimoji="1" lang="ja-JP" altLang="en-US" sz="1400" i="0" u="none" strike="noStrike" kern="1200" cap="none" spc="0" normalizeH="0" baseline="0" noProof="0" dirty="0">
                <a:ln>
                  <a:noFill/>
                </a:ln>
                <a:solidFill>
                  <a:srgbClr val="2E2E38"/>
                </a:solidFill>
                <a:effectLst/>
                <a:uLnTx/>
                <a:uFillTx/>
                <a:latin typeface="Meiryo UI"/>
                <a:ea typeface="Meiryo UI"/>
                <a:cs typeface="+mn-cs"/>
              </a:rPr>
              <a:t>本事業を通して得られた効果と紐づけて、地域活性化に貢献する展望が記載してください）雇用の創出・地域の防災拠点として機能　等）</a:t>
            </a:r>
            <a:endParaRPr kumimoji="1" lang="en-US" altLang="ja-JP" sz="1400" i="0" u="none" strike="noStrike" kern="1200" cap="none" spc="0" normalizeH="0" baseline="0" noProof="0" dirty="0">
              <a:ln>
                <a:noFill/>
              </a:ln>
              <a:solidFill>
                <a:srgbClr val="2E2E38"/>
              </a:solidFill>
              <a:effectLst/>
              <a:uLnTx/>
              <a:uFillTx/>
              <a:latin typeface="Meiryo UI"/>
              <a:ea typeface="Meiryo UI"/>
              <a:cs typeface="+mn-cs"/>
            </a:endParaRPr>
          </a:p>
        </p:txBody>
      </p:sp>
    </p:spTree>
    <p:extLst>
      <p:ext uri="{BB962C8B-B14F-4D97-AF65-F5344CB8AC3E}">
        <p14:creationId xmlns:p14="http://schemas.microsoft.com/office/powerpoint/2010/main" val="6652604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3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solidFill>
          <a:srgbClr val="FFC000"/>
        </a:solidFill>
        <a:ln w="28575">
          <a:noFill/>
        </a:ln>
      </a:spPr>
      <a:bodyPr vertOverflow="overflow" horzOverflow="overflow" wrap="square" tIns="36000" bIns="36000" rtlCol="0" anchor="t">
        <a:noAutofit/>
      </a:bodyPr>
      <a:lstStyle>
        <a:defPPr algn="l">
          <a:defRPr kumimoji="1" sz="1000" dirty="0" smtClean="0">
            <a:latin typeface="Meiryo UI" panose="020B0604030504040204" pitchFamily="50" charset="-128"/>
            <a:ea typeface="Meiryo UI" panose="020B0604030504040204" pitchFamily="50" charset="-128"/>
            <a:cs typeface="メイリオ"/>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txDef>
      <a:spPr>
        <a:noFill/>
      </a:spPr>
      <a:bodyPr wrap="square" rtlCol="0">
        <a:spAutoFit/>
      </a:bodyPr>
      <a:lstStyle>
        <a:defPPr algn="l">
          <a:defRPr kumimoji="1" sz="1200" dirty="0">
            <a:latin typeface="Meiryo UI" panose="020B0604030504040204" pitchFamily="50" charset="-128"/>
            <a:ea typeface="Meiryo UI" panose="020B0604030504040204" pitchFamily="50" charset="-128"/>
          </a:defRPr>
        </a:defPPr>
      </a:lstStyle>
    </a:txDef>
  </a:objectDefaults>
  <a:extraClrSchemeLst/>
</a:theme>
</file>

<file path=ppt/theme/theme3.xml><?xml version="1.0" encoding="utf-8"?>
<a:theme xmlns:a="http://schemas.openxmlformats.org/drawingml/2006/main" name="24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solidFill>
          <a:srgbClr val="FFC000"/>
        </a:solidFill>
        <a:ln w="28575">
          <a:noFill/>
        </a:ln>
      </a:spPr>
      <a:bodyPr vertOverflow="overflow" horzOverflow="overflow" wrap="square" tIns="36000" bIns="36000" rtlCol="0" anchor="t">
        <a:noAutofit/>
      </a:bodyPr>
      <a:lstStyle>
        <a:defPPr algn="l">
          <a:defRPr kumimoji="1" sz="1000" dirty="0" smtClean="0">
            <a:latin typeface="Meiryo UI" panose="020B0604030504040204" pitchFamily="50" charset="-128"/>
            <a:ea typeface="Meiryo UI" panose="020B0604030504040204" pitchFamily="50" charset="-128"/>
            <a:cs typeface="メイリオ"/>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txDef>
      <a:spPr>
        <a:noFill/>
      </a:spPr>
      <a:bodyPr wrap="square" rtlCol="0">
        <a:spAutoFit/>
      </a:bodyPr>
      <a:lstStyle>
        <a:defPPr algn="l">
          <a:defRPr kumimoji="1" sz="1200" dirty="0">
            <a:latin typeface="Meiryo UI" panose="020B0604030504040204" pitchFamily="50" charset="-128"/>
            <a:ea typeface="Meiryo UI" panose="020B0604030504040204" pitchFamily="50" charset="-128"/>
          </a:defRPr>
        </a:defPPr>
      </a:lstStyle>
    </a:tx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79D36BB4CADE0F4C8679890D0918BEA0" ma:contentTypeVersion="13" ma:contentTypeDescription="新しいドキュメントを作成します。" ma:contentTypeScope="" ma:versionID="b6dc7995027f694b6feab4cdb0935db9">
  <xsd:schema xmlns:xsd="http://www.w3.org/2001/XMLSchema" xmlns:xs="http://www.w3.org/2001/XMLSchema" xmlns:p="http://schemas.microsoft.com/office/2006/metadata/properties" xmlns:ns2="9c6a989b-2b0a-4c18-8378-bbfb8864f947" xmlns:ns3="2b418fda-cb48-4946-92db-0649da119eba" targetNamespace="http://schemas.microsoft.com/office/2006/metadata/properties" ma:root="true" ma:fieldsID="18c43d281a566739fd1c564fadd9f6f0" ns2:_="" ns3:_="">
    <xsd:import namespace="9c6a989b-2b0a-4c18-8378-bbfb8864f947"/>
    <xsd:import namespace="2b418fda-cb48-4946-92db-0649da119eba"/>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6a989b-2b0a-4c18-8378-bbfb8864f947"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画像タグ" ma:readOnly="false" ma:fieldId="{5cf76f15-5ced-4ddc-b409-7134ff3c332f}" ma:taxonomyMulti="true" ma:sspId="7955d2f0-a900-4359-8397-90591313ac03"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b418fda-cb48-4946-92db-0649da119eba"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f2dec09a-ccb8-47cf-a5cc-16bb456781f4}" ma:internalName="TaxCatchAll" ma:showField="CatchAllData" ma:web="2b418fda-cb48-4946-92db-0649da119eb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b418fda-cb48-4946-92db-0649da119eba" xsi:nil="true"/>
    <lcf76f155ced4ddcb4097134ff3c332f xmlns="9c6a989b-2b0a-4c18-8378-bbfb8864f94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D1E9010-3F82-475D-B095-465643783D83}"/>
</file>

<file path=customXml/itemProps2.xml><?xml version="1.0" encoding="utf-8"?>
<ds:datastoreItem xmlns:ds="http://schemas.openxmlformats.org/officeDocument/2006/customXml" ds:itemID="{36AFC77D-6E5D-4130-A92F-9F826E5F18EA}"/>
</file>

<file path=customXml/itemProps3.xml><?xml version="1.0" encoding="utf-8"?>
<ds:datastoreItem xmlns:ds="http://schemas.openxmlformats.org/officeDocument/2006/customXml" ds:itemID="{FCF366DA-12B6-4E7F-8C12-A8A71C81E64D}"/>
</file>

<file path=docProps/app.xml><?xml version="1.0" encoding="utf-8"?>
<Properties xmlns="http://schemas.openxmlformats.org/officeDocument/2006/extended-properties" xmlns:vt="http://schemas.openxmlformats.org/officeDocument/2006/docPropsVTypes">
  <Template>Office Theme</Template>
  <TotalTime>0</TotalTime>
  <Words>2500</Words>
  <Application>Microsoft Office PowerPoint</Application>
  <PresentationFormat>画面に合わせる (4:3)</PresentationFormat>
  <Paragraphs>350</Paragraphs>
  <Slides>12</Slides>
  <Notes>3</Notes>
  <HiddenSlides>0</HiddenSlides>
  <MMClips>0</MMClips>
  <ScaleCrop>false</ScaleCrop>
  <HeadingPairs>
    <vt:vector size="8" baseType="variant">
      <vt:variant>
        <vt:lpstr>使用されているフォント</vt:lpstr>
      </vt:variant>
      <vt:variant>
        <vt:i4>7</vt:i4>
      </vt:variant>
      <vt:variant>
        <vt:lpstr>テーマ</vt:lpstr>
      </vt:variant>
      <vt:variant>
        <vt:i4>3</vt:i4>
      </vt:variant>
      <vt:variant>
        <vt:lpstr>埋め込まれた OLE サーバー</vt:lpstr>
      </vt:variant>
      <vt:variant>
        <vt:i4>1</vt:i4>
      </vt:variant>
      <vt:variant>
        <vt:lpstr>スライド タイトル</vt:lpstr>
      </vt:variant>
      <vt:variant>
        <vt:i4>12</vt:i4>
      </vt:variant>
    </vt:vector>
  </HeadingPairs>
  <TitlesOfParts>
    <vt:vector size="23" baseType="lpstr">
      <vt:lpstr>EYInterstate</vt:lpstr>
      <vt:lpstr>EYInterstate Light</vt:lpstr>
      <vt:lpstr>HGP創英角ｺﾞｼｯｸUB</vt:lpstr>
      <vt:lpstr>Meiryo UI</vt:lpstr>
      <vt:lpstr>游ゴシック</vt:lpstr>
      <vt:lpstr>Arial</vt:lpstr>
      <vt:lpstr>Calibri</vt:lpstr>
      <vt:lpstr>Office テーマ</vt:lpstr>
      <vt:lpstr>23_標準デザイン</vt:lpstr>
      <vt:lpstr>24_標準デザイン</vt:lpstr>
      <vt:lpstr>think-cell スライド</vt:lpstr>
      <vt:lpstr>PowerPoint プレゼンテーション</vt:lpstr>
      <vt:lpstr>様式2別紙：物流DX推進実証計画</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2026-05-01T07:21:55Z</dcterms:created>
  <dcterms:modified xsi:type="dcterms:W3CDTF">2026-05-01T07:22:52Z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0x01010079D36BB4CADE0F4C8679890D0918BEA0</vt:lpwstr>
  </property>
</Properties>
</file>